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44"/>
  </p:notesMasterIdLst>
  <p:handoutMasterIdLst>
    <p:handoutMasterId r:id="rId45"/>
  </p:handoutMasterIdLst>
  <p:sldIdLst>
    <p:sldId id="256" r:id="rId2"/>
    <p:sldId id="294" r:id="rId3"/>
    <p:sldId id="295" r:id="rId4"/>
    <p:sldId id="257" r:id="rId5"/>
    <p:sldId id="265" r:id="rId6"/>
    <p:sldId id="317" r:id="rId7"/>
    <p:sldId id="267" r:id="rId8"/>
    <p:sldId id="303" r:id="rId9"/>
    <p:sldId id="304" r:id="rId10"/>
    <p:sldId id="268" r:id="rId11"/>
    <p:sldId id="301" r:id="rId12"/>
    <p:sldId id="285" r:id="rId13"/>
    <p:sldId id="286" r:id="rId14"/>
    <p:sldId id="274" r:id="rId15"/>
    <p:sldId id="263" r:id="rId16"/>
    <p:sldId id="275" r:id="rId17"/>
    <p:sldId id="296" r:id="rId18"/>
    <p:sldId id="291" r:id="rId19"/>
    <p:sldId id="292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5" r:id="rId29"/>
    <p:sldId id="314" r:id="rId30"/>
    <p:sldId id="270" r:id="rId31"/>
    <p:sldId id="272" r:id="rId32"/>
    <p:sldId id="271" r:id="rId33"/>
    <p:sldId id="273" r:id="rId34"/>
    <p:sldId id="276" r:id="rId35"/>
    <p:sldId id="316" r:id="rId36"/>
    <p:sldId id="284" r:id="rId37"/>
    <p:sldId id="280" r:id="rId38"/>
    <p:sldId id="281" r:id="rId39"/>
    <p:sldId id="282" r:id="rId40"/>
    <p:sldId id="287" r:id="rId41"/>
    <p:sldId id="289" r:id="rId42"/>
    <p:sldId id="318" r:id="rId43"/>
  </p:sldIdLst>
  <p:sldSz cx="12192000" cy="6858000"/>
  <p:notesSz cx="6858000" cy="9144000"/>
  <p:embeddedFontLst>
    <p:embeddedFont>
      <p:font typeface="Open Sans" panose="020B0606030504020204" pitchFamily="34" charset="0"/>
      <p:regular r:id="rId46"/>
      <p:bold r:id="rId47"/>
      <p:italic r:id="rId48"/>
      <p:boldItalic r:id="rId49"/>
    </p:embeddedFont>
    <p:embeddedFont>
      <p:font typeface="TUD-Iconfont Light" panose="00000400000000000000" pitchFamily="50" charset="0"/>
      <p:regular r:id="rId50"/>
    </p:embeddedFont>
    <p:embeddedFont>
      <p:font typeface="Calibri" panose="020F0502020204030204" pitchFamily="34" charset="0"/>
      <p:regular r:id="rId51"/>
      <p:bold r:id="rId52"/>
      <p:italic r:id="rId53"/>
      <p:boldItalic r:id="rId54"/>
    </p:embeddedFont>
    <p:embeddedFont>
      <p:font typeface="Open Sans Extrabold" panose="020B0906030804020204" pitchFamily="34" charset="0"/>
      <p:bold r:id="rId55"/>
      <p:boldItalic r:id="rId56"/>
    </p:embeddedFont>
    <p:embeddedFont>
      <p:font typeface="Open Sans Light" panose="020B0306030504020204" pitchFamily="34" charset="0"/>
      <p:regular r:id="rId57"/>
      <p:italic r:id="rId58"/>
    </p:embeddedFont>
    <p:embeddedFont>
      <p:font typeface="Open Sans Semibold" panose="020B0706030804020204" pitchFamily="34" charset="0"/>
      <p:bold r:id="rId59"/>
      <p:boldItalic r:id="rId60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2939B5E8-EF71-43FF-B7B6-C3DB42F2B419}">
          <p14:sldIdLst>
            <p14:sldId id="256"/>
            <p14:sldId id="294"/>
          </p14:sldIdLst>
        </p14:section>
        <p14:section name="Elemente des Corporate Design" id="{9B15DDF1-0A1C-4450-A2F2-FA4F67CF33BE}">
          <p14:sldIdLst>
            <p14:sldId id="295"/>
            <p14:sldId id="257"/>
            <p14:sldId id="265"/>
            <p14:sldId id="317"/>
            <p14:sldId id="267"/>
            <p14:sldId id="303"/>
            <p14:sldId id="304"/>
            <p14:sldId id="268"/>
          </p14:sldIdLst>
        </p14:section>
        <p14:section name="Barrierefreiheit" id="{E2B0AA9C-B969-41B1-8D1C-CD958EECCFCE}">
          <p14:sldIdLst>
            <p14:sldId id="301"/>
            <p14:sldId id="285"/>
          </p14:sldIdLst>
        </p14:section>
        <p14:section name="Hinweise zur Arbeit mit der Präsentationsvorlage" id="{C35964E0-8CA8-4D55-BC6C-ED89AB26EFC1}">
          <p14:sldIdLst>
            <p14:sldId id="286"/>
            <p14:sldId id="274"/>
            <p14:sldId id="263"/>
            <p14:sldId id="275"/>
          </p14:sldIdLst>
        </p14:section>
        <p14:section name="Platzierung von Zweitlogos" id="{D6084297-AA0D-46A3-A755-4530E61D1AFD}">
          <p14:sldIdLst>
            <p14:sldId id="296"/>
            <p14:sldId id="291"/>
            <p14:sldId id="292"/>
          </p14:sldIdLst>
        </p14:section>
        <p14:section name="Titel mit Visual oder Foto" id="{F5E9657D-0C2D-426B-AD48-34C0FBC92651}">
          <p14:sldIdLst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5"/>
            <p14:sldId id="314"/>
          </p14:sldIdLst>
        </p14:section>
        <p14:section name="Vorlagendatei speichern" id="{660D1769-CD84-4294-963C-1189C9516F27}">
          <p14:sldIdLst>
            <p14:sldId id="270"/>
            <p14:sldId id="272"/>
            <p14:sldId id="271"/>
            <p14:sldId id="273"/>
          </p14:sldIdLst>
        </p14:section>
        <p14:section name="weitere Beispielseiten mit Inhalten der TU Dresden" id="{AD708181-2670-4EDC-AA8D-5A3C3905AC8F}">
          <p14:sldIdLst>
            <p14:sldId id="276"/>
            <p14:sldId id="316"/>
            <p14:sldId id="284"/>
            <p14:sldId id="280"/>
            <p14:sldId id="281"/>
            <p14:sldId id="282"/>
            <p14:sldId id="287"/>
            <p14:sldId id="289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D1719"/>
    <a:srgbClr val="DE2526"/>
    <a:srgbClr val="951B81"/>
    <a:srgbClr val="59358C"/>
    <a:srgbClr val="FFFFFF"/>
    <a:srgbClr val="0069B4"/>
    <a:srgbClr val="F2F2F2"/>
    <a:srgbClr val="000000"/>
    <a:srgbClr val="13A983"/>
    <a:srgbClr val="009B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napToObjects="1">
      <p:cViewPr varScale="1">
        <p:scale>
          <a:sx n="162" d="100"/>
          <a:sy n="162" d="100"/>
        </p:scale>
        <p:origin x="10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3" Type="http://schemas.openxmlformats.org/officeDocument/2006/relationships/font" Target="fonts/font8.fntdata"/><Relationship Id="rId58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52" Type="http://schemas.openxmlformats.org/officeDocument/2006/relationships/font" Target="fonts/font7.fntdata"/><Relationship Id="rId60" Type="http://schemas.openxmlformats.org/officeDocument/2006/relationships/font" Target="fonts/font15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font" Target="fonts/font14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-Arbeitsblat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Diagrammtitel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Tabelle1!$B$1</c:f>
              <c:strCache>
                <c:ptCount val="1"/>
                <c:pt idx="0">
                  <c:v>Verkauf</c:v>
                </c:pt>
              </c:strCache>
            </c:strRef>
          </c:tx>
          <c:dPt>
            <c:idx val="0"/>
            <c:bubble3D val="0"/>
            <c:spPr>
              <a:solidFill>
                <a:schemeClr val="accent2">
                  <a:shade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25CF-440A-BB74-EBAE3317F7DF}"/>
              </c:ext>
            </c:extLst>
          </c:dPt>
          <c:dPt>
            <c:idx val="1"/>
            <c:bubble3D val="0"/>
            <c:spPr>
              <a:solidFill>
                <a:schemeClr val="accent2">
                  <a:shade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25CF-440A-BB74-EBAE3317F7DF}"/>
              </c:ext>
            </c:extLst>
          </c:dPt>
          <c:dPt>
            <c:idx val="2"/>
            <c:bubble3D val="0"/>
            <c:spPr>
              <a:solidFill>
                <a:schemeClr val="accent2">
                  <a:tint val="8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25CF-440A-BB74-EBAE3317F7DF}"/>
              </c:ext>
            </c:extLst>
          </c:dPt>
          <c:dPt>
            <c:idx val="3"/>
            <c:bubble3D val="0"/>
            <c:spPr>
              <a:solidFill>
                <a:schemeClr val="accent2">
                  <a:tint val="5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25CF-440A-BB74-EBAE3317F7DF}"/>
              </c:ext>
            </c:extLst>
          </c:dPt>
          <c:dLbls>
            <c:dLbl>
              <c:idx val="0"/>
              <c:layout>
                <c:manualLayout>
                  <c:x val="5.8371735791090631E-2"/>
                  <c:y val="0.1464325910050433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25CF-440A-BB74-EBAE3317F7DF}"/>
                </c:ext>
              </c:extLst>
            </c:dLbl>
            <c:dLbl>
              <c:idx val="1"/>
              <c:layout>
                <c:manualLayout>
                  <c:x val="-3.6866359447004636E-2"/>
                  <c:y val="0.1404557505558579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25CF-440A-BB74-EBAE3317F7DF}"/>
                </c:ext>
              </c:extLst>
            </c:dLbl>
            <c:dLbl>
              <c:idx val="2"/>
              <c:layout>
                <c:manualLayout>
                  <c:x val="-9.2165898617511552E-2"/>
                  <c:y val="-6.87336651656326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25CF-440A-BB74-EBAE3317F7DF}"/>
                </c:ext>
              </c:extLst>
            </c:dLbl>
            <c:dLbl>
              <c:idx val="3"/>
              <c:layout>
                <c:manualLayout>
                  <c:x val="-5.2227342549923249E-2"/>
                  <c:y val="-7.1722085390225357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25CF-440A-BB74-EBAE3317F7D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CF-440A-BB74-EBAE3317F7DF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Tabelle1!$B$1</c:f>
              <c:strCache>
                <c:ptCount val="1"/>
                <c:pt idx="0">
                  <c:v>Datenreihe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FB2-493F-B775-061CA8951423}"/>
            </c:ext>
          </c:extLst>
        </c:ser>
        <c:ser>
          <c:idx val="1"/>
          <c:order val="1"/>
          <c:tx>
            <c:strRef>
              <c:f>Tabelle1!$C$1</c:f>
              <c:strCache>
                <c:ptCount val="1"/>
                <c:pt idx="0">
                  <c:v>Datenreihe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FB2-493F-B775-061CA8951423}"/>
            </c:ext>
          </c:extLst>
        </c:ser>
        <c:ser>
          <c:idx val="2"/>
          <c:order val="2"/>
          <c:tx>
            <c:strRef>
              <c:f>Tabelle1!$D$1</c:f>
              <c:strCache>
                <c:ptCount val="1"/>
                <c:pt idx="0">
                  <c:v>Datenreihe 3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de-DE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Tabelle1!$A$2:$A$5</c:f>
              <c:strCache>
                <c:ptCount val="4"/>
                <c:pt idx="0">
                  <c:v>Kategorie 1</c:v>
                </c:pt>
                <c:pt idx="1">
                  <c:v>Kategorie 2</c:v>
                </c:pt>
                <c:pt idx="2">
                  <c:v>Kategorie 3</c:v>
                </c:pt>
                <c:pt idx="3">
                  <c:v>Kategorie 4</c:v>
                </c:pt>
              </c:strCache>
            </c:strRef>
          </c:cat>
          <c:val>
            <c:numRef>
              <c:f>Tabelle1!$D$2:$D$5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FB2-493F-B775-061CA895142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73446264"/>
        <c:axId val="573446656"/>
      </c:barChart>
      <c:catAx>
        <c:axId val="5734462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656"/>
        <c:crosses val="autoZero"/>
        <c:auto val="1"/>
        <c:lblAlgn val="ctr"/>
        <c:lblOffset val="100"/>
        <c:noMultiLvlLbl val="0"/>
      </c:catAx>
      <c:valAx>
        <c:axId val="573446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5734462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2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10.06.2022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8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9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20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21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22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3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DE2526"/>
              </a:gs>
              <a:gs pos="100000">
                <a:srgbClr val="CD1719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499437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3">
            <a:extLst>
              <a:ext uri="{FF2B5EF4-FFF2-40B4-BE49-F238E27FC236}">
                <a16:creationId xmlns:a16="http://schemas.microsoft.com/office/drawing/2014/main" id="{8D22BFAA-62C6-4AF7-A140-D9E9750A54AC}"/>
              </a:ext>
            </a:extLst>
          </p:cNvPr>
          <p:cNvSpPr/>
          <p:nvPr userDrawn="1"/>
        </p:nvSpPr>
        <p:spPr>
          <a:xfrm>
            <a:off x="3151994" y="2563831"/>
            <a:ext cx="9050720" cy="4317954"/>
          </a:xfrm>
          <a:custGeom>
            <a:avLst/>
            <a:gdLst>
              <a:gd name="connsiteX0" fmla="*/ 0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0 w 5904411"/>
              <a:gd name="connsiteY4" fmla="*/ 0 h 3967747"/>
              <a:gd name="connsiteX0" fmla="*/ 3590925 w 5904411"/>
              <a:gd name="connsiteY0" fmla="*/ 0 h 3967747"/>
              <a:gd name="connsiteX1" fmla="*/ 5904411 w 5904411"/>
              <a:gd name="connsiteY1" fmla="*/ 0 h 3967747"/>
              <a:gd name="connsiteX2" fmla="*/ 5904411 w 5904411"/>
              <a:gd name="connsiteY2" fmla="*/ 3967747 h 3967747"/>
              <a:gd name="connsiteX3" fmla="*/ 0 w 5904411"/>
              <a:gd name="connsiteY3" fmla="*/ 3967747 h 3967747"/>
              <a:gd name="connsiteX4" fmla="*/ 3590925 w 5904411"/>
              <a:gd name="connsiteY4" fmla="*/ 0 h 3967747"/>
              <a:gd name="connsiteX0" fmla="*/ 3857625 w 6171111"/>
              <a:gd name="connsiteY0" fmla="*/ 0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857625 w 6171111"/>
              <a:gd name="connsiteY4" fmla="*/ 0 h 3967747"/>
              <a:gd name="connsiteX0" fmla="*/ 3952875 w 6171111"/>
              <a:gd name="connsiteY0" fmla="*/ 9525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52875 w 6171111"/>
              <a:gd name="connsiteY4" fmla="*/ 9525 h 3967747"/>
              <a:gd name="connsiteX0" fmla="*/ 3925061 w 6171111"/>
              <a:gd name="connsiteY0" fmla="*/ 0 h 3972129"/>
              <a:gd name="connsiteX1" fmla="*/ 6171111 w 6171111"/>
              <a:gd name="connsiteY1" fmla="*/ 4382 h 3972129"/>
              <a:gd name="connsiteX2" fmla="*/ 6171111 w 6171111"/>
              <a:gd name="connsiteY2" fmla="*/ 3972129 h 3972129"/>
              <a:gd name="connsiteX3" fmla="*/ 0 w 6171111"/>
              <a:gd name="connsiteY3" fmla="*/ 3962604 h 3972129"/>
              <a:gd name="connsiteX4" fmla="*/ 3925061 w 6171111"/>
              <a:gd name="connsiteY4" fmla="*/ 0 h 3972129"/>
              <a:gd name="connsiteX0" fmla="*/ 3925061 w 6171111"/>
              <a:gd name="connsiteY0" fmla="*/ 381 h 3967747"/>
              <a:gd name="connsiteX1" fmla="*/ 6171111 w 6171111"/>
              <a:gd name="connsiteY1" fmla="*/ 0 h 3967747"/>
              <a:gd name="connsiteX2" fmla="*/ 6171111 w 6171111"/>
              <a:gd name="connsiteY2" fmla="*/ 3967747 h 3967747"/>
              <a:gd name="connsiteX3" fmla="*/ 0 w 6171111"/>
              <a:gd name="connsiteY3" fmla="*/ 3958222 h 3967747"/>
              <a:gd name="connsiteX4" fmla="*/ 3925061 w 6171111"/>
              <a:gd name="connsiteY4" fmla="*/ 381 h 3967747"/>
              <a:gd name="connsiteX0" fmla="*/ 3961821 w 6207871"/>
              <a:gd name="connsiteY0" fmla="*/ 381 h 3981196"/>
              <a:gd name="connsiteX1" fmla="*/ 6207871 w 6207871"/>
              <a:gd name="connsiteY1" fmla="*/ 0 h 3981196"/>
              <a:gd name="connsiteX2" fmla="*/ 6207871 w 6207871"/>
              <a:gd name="connsiteY2" fmla="*/ 3967747 h 3981196"/>
              <a:gd name="connsiteX3" fmla="*/ 0 w 6207871"/>
              <a:gd name="connsiteY3" fmla="*/ 3981196 h 3981196"/>
              <a:gd name="connsiteX4" fmla="*/ 3961821 w 6207871"/>
              <a:gd name="connsiteY4" fmla="*/ 381 h 3981196"/>
              <a:gd name="connsiteX0" fmla="*/ 3984796 w 6230846"/>
              <a:gd name="connsiteY0" fmla="*/ 381 h 3981196"/>
              <a:gd name="connsiteX1" fmla="*/ 6230846 w 6230846"/>
              <a:gd name="connsiteY1" fmla="*/ 0 h 3981196"/>
              <a:gd name="connsiteX2" fmla="*/ 6230846 w 6230846"/>
              <a:gd name="connsiteY2" fmla="*/ 3967747 h 3981196"/>
              <a:gd name="connsiteX3" fmla="*/ 0 w 6230846"/>
              <a:gd name="connsiteY3" fmla="*/ 3981196 h 3981196"/>
              <a:gd name="connsiteX4" fmla="*/ 3984796 w 6230846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6230846 w 8344852"/>
              <a:gd name="connsiteY2" fmla="*/ 3967747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  <a:gd name="connsiteX0" fmla="*/ 3984796 w 8344852"/>
              <a:gd name="connsiteY0" fmla="*/ 381 h 3981196"/>
              <a:gd name="connsiteX1" fmla="*/ 8344852 w 8344852"/>
              <a:gd name="connsiteY1" fmla="*/ 0 h 3981196"/>
              <a:gd name="connsiteX2" fmla="*/ 8344852 w 8344852"/>
              <a:gd name="connsiteY2" fmla="*/ 3967748 h 3981196"/>
              <a:gd name="connsiteX3" fmla="*/ 0 w 8344852"/>
              <a:gd name="connsiteY3" fmla="*/ 3981196 h 3981196"/>
              <a:gd name="connsiteX4" fmla="*/ 3984796 w 8344852"/>
              <a:gd name="connsiteY4" fmla="*/ 381 h 3981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44852" h="3981196">
                <a:moveTo>
                  <a:pt x="3984796" y="381"/>
                </a:moveTo>
                <a:lnTo>
                  <a:pt x="8344852" y="0"/>
                </a:lnTo>
                <a:lnTo>
                  <a:pt x="8344852" y="3967748"/>
                </a:lnTo>
                <a:lnTo>
                  <a:pt x="0" y="3981196"/>
                </a:lnTo>
                <a:lnTo>
                  <a:pt x="3984796" y="381"/>
                </a:lnTo>
                <a:close/>
              </a:path>
            </a:pathLst>
          </a:cu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 dirty="0"/>
          </a:p>
        </p:txBody>
      </p:sp>
      <p:sp>
        <p:nvSpPr>
          <p:cNvPr id="19" name="Rechteck 9">
            <a:extLst>
              <a:ext uri="{FF2B5EF4-FFF2-40B4-BE49-F238E27FC236}">
                <a16:creationId xmlns:a16="http://schemas.microsoft.com/office/drawing/2014/main" id="{9FD71789-74E3-45C9-B1BA-98AEA75CF44C}"/>
              </a:ext>
            </a:extLst>
          </p:cNvPr>
          <p:cNvSpPr/>
          <p:nvPr userDrawn="1"/>
        </p:nvSpPr>
        <p:spPr>
          <a:xfrm>
            <a:off x="-1" y="3692352"/>
            <a:ext cx="9555747" cy="3185710"/>
          </a:xfrm>
          <a:custGeom>
            <a:avLst/>
            <a:gdLst>
              <a:gd name="connsiteX0" fmla="*/ 0 w 8810492"/>
              <a:gd name="connsiteY0" fmla="*/ 0 h 2937256"/>
              <a:gd name="connsiteX1" fmla="*/ 8810492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  <a:gd name="connsiteX0" fmla="*/ 0 w 8810492"/>
              <a:gd name="connsiteY0" fmla="*/ 0 h 2937256"/>
              <a:gd name="connsiteX1" fmla="*/ 5858286 w 8810492"/>
              <a:gd name="connsiteY1" fmla="*/ 0 h 2937256"/>
              <a:gd name="connsiteX2" fmla="*/ 8810492 w 8810492"/>
              <a:gd name="connsiteY2" fmla="*/ 2937256 h 2937256"/>
              <a:gd name="connsiteX3" fmla="*/ 0 w 8810492"/>
              <a:gd name="connsiteY3" fmla="*/ 2937256 h 2937256"/>
              <a:gd name="connsiteX4" fmla="*/ 0 w 8810492"/>
              <a:gd name="connsiteY4" fmla="*/ 0 h 293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10492" h="2937256">
                <a:moveTo>
                  <a:pt x="0" y="0"/>
                </a:moveTo>
                <a:lnTo>
                  <a:pt x="5858286" y="0"/>
                </a:lnTo>
                <a:lnTo>
                  <a:pt x="8810492" y="2937256"/>
                </a:lnTo>
                <a:lnTo>
                  <a:pt x="0" y="293725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20" name="Rechteck 8">
            <a:extLst>
              <a:ext uri="{FF2B5EF4-FFF2-40B4-BE49-F238E27FC236}">
                <a16:creationId xmlns:a16="http://schemas.microsoft.com/office/drawing/2014/main" id="{E0A106CA-E2A4-4455-BD1E-8B7BA6CDC669}"/>
              </a:ext>
            </a:extLst>
          </p:cNvPr>
          <p:cNvSpPr/>
          <p:nvPr userDrawn="1"/>
        </p:nvSpPr>
        <p:spPr>
          <a:xfrm>
            <a:off x="-709" y="2302249"/>
            <a:ext cx="6020777" cy="4581946"/>
          </a:xfrm>
          <a:custGeom>
            <a:avLst/>
            <a:gdLst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5307874 h 5307874"/>
              <a:gd name="connsiteX3" fmla="*/ 0 w 3587931"/>
              <a:gd name="connsiteY3" fmla="*/ 5307874 h 5307874"/>
              <a:gd name="connsiteX4" fmla="*/ 0 w 3587931"/>
              <a:gd name="connsiteY4" fmla="*/ 0 h 5307874"/>
              <a:gd name="connsiteX0" fmla="*/ 0 w 3587931"/>
              <a:gd name="connsiteY0" fmla="*/ 0 h 5307874"/>
              <a:gd name="connsiteX1" fmla="*/ 3587931 w 3587931"/>
              <a:gd name="connsiteY1" fmla="*/ 0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587931"/>
              <a:gd name="connsiteY0" fmla="*/ 0 h 5307874"/>
              <a:gd name="connsiteX1" fmla="*/ 1463039 w 3587931"/>
              <a:gd name="connsiteY1" fmla="*/ 1445623 h 5307874"/>
              <a:gd name="connsiteX2" fmla="*/ 3587931 w 3587931"/>
              <a:gd name="connsiteY2" fmla="*/ 3657600 h 5307874"/>
              <a:gd name="connsiteX3" fmla="*/ 3587931 w 3587931"/>
              <a:gd name="connsiteY3" fmla="*/ 5307874 h 5307874"/>
              <a:gd name="connsiteX4" fmla="*/ 0 w 3587931"/>
              <a:gd name="connsiteY4" fmla="*/ 5307874 h 5307874"/>
              <a:gd name="connsiteX5" fmla="*/ 0 w 3587931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587931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622765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622765"/>
              <a:gd name="connsiteY0" fmla="*/ 0 h 5307874"/>
              <a:gd name="connsiteX1" fmla="*/ 1463039 w 3622765"/>
              <a:gd name="connsiteY1" fmla="*/ 1445623 h 5307874"/>
              <a:gd name="connsiteX2" fmla="*/ 3578520 w 3622765"/>
              <a:gd name="connsiteY2" fmla="*/ 3614057 h 5307874"/>
              <a:gd name="connsiteX3" fmla="*/ 3622765 w 3622765"/>
              <a:gd name="connsiteY3" fmla="*/ 5307874 h 5307874"/>
              <a:gd name="connsiteX4" fmla="*/ 0 w 3622765"/>
              <a:gd name="connsiteY4" fmla="*/ 5307874 h 5307874"/>
              <a:gd name="connsiteX5" fmla="*/ 0 w 3622765"/>
              <a:gd name="connsiteY5" fmla="*/ 0 h 5307874"/>
              <a:gd name="connsiteX0" fmla="*/ 0 w 3593268"/>
              <a:gd name="connsiteY0" fmla="*/ 0 h 5307874"/>
              <a:gd name="connsiteX1" fmla="*/ 1463039 w 3593268"/>
              <a:gd name="connsiteY1" fmla="*/ 1445623 h 5307874"/>
              <a:gd name="connsiteX2" fmla="*/ 3578520 w 3593268"/>
              <a:gd name="connsiteY2" fmla="*/ 3614057 h 5307874"/>
              <a:gd name="connsiteX3" fmla="*/ 3593268 w 3593268"/>
              <a:gd name="connsiteY3" fmla="*/ 5307874 h 5307874"/>
              <a:gd name="connsiteX4" fmla="*/ 0 w 3593268"/>
              <a:gd name="connsiteY4" fmla="*/ 5307874 h 5307874"/>
              <a:gd name="connsiteX5" fmla="*/ 0 w 3593268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63771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1146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78520"/>
              <a:gd name="connsiteY0" fmla="*/ 0 h 5307874"/>
              <a:gd name="connsiteX1" fmla="*/ 1463039 w 3578520"/>
              <a:gd name="connsiteY1" fmla="*/ 1445623 h 5307874"/>
              <a:gd name="connsiteX2" fmla="*/ 3578520 w 3578520"/>
              <a:gd name="connsiteY2" fmla="*/ 3614057 h 5307874"/>
              <a:gd name="connsiteX3" fmla="*/ 3578520 w 3578520"/>
              <a:gd name="connsiteY3" fmla="*/ 5307874 h 5307874"/>
              <a:gd name="connsiteX4" fmla="*/ 0 w 3578520"/>
              <a:gd name="connsiteY4" fmla="*/ 5307874 h 5307874"/>
              <a:gd name="connsiteX5" fmla="*/ 0 w 3578520"/>
              <a:gd name="connsiteY5" fmla="*/ 0 h 5307874"/>
              <a:gd name="connsiteX0" fmla="*/ 0 w 3599785"/>
              <a:gd name="connsiteY0" fmla="*/ 0 h 3872478"/>
              <a:gd name="connsiteX1" fmla="*/ 1484304 w 3599785"/>
              <a:gd name="connsiteY1" fmla="*/ 10227 h 3872478"/>
              <a:gd name="connsiteX2" fmla="*/ 3599785 w 3599785"/>
              <a:gd name="connsiteY2" fmla="*/ 2178661 h 3872478"/>
              <a:gd name="connsiteX3" fmla="*/ 3599785 w 3599785"/>
              <a:gd name="connsiteY3" fmla="*/ 3872478 h 3872478"/>
              <a:gd name="connsiteX4" fmla="*/ 21265 w 3599785"/>
              <a:gd name="connsiteY4" fmla="*/ 3872478 h 3872478"/>
              <a:gd name="connsiteX5" fmla="*/ 0 w 3599785"/>
              <a:gd name="connsiteY5" fmla="*/ 0 h 3872478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21265 w 3599785"/>
              <a:gd name="connsiteY4" fmla="*/ 3872478 h 4223352"/>
              <a:gd name="connsiteX5" fmla="*/ 0 w 3599785"/>
              <a:gd name="connsiteY5" fmla="*/ 0 h 4223352"/>
              <a:gd name="connsiteX0" fmla="*/ 0 w 3599785"/>
              <a:gd name="connsiteY0" fmla="*/ 0 h 4223352"/>
              <a:gd name="connsiteX1" fmla="*/ 1484304 w 3599785"/>
              <a:gd name="connsiteY1" fmla="*/ 10227 h 4223352"/>
              <a:gd name="connsiteX2" fmla="*/ 3599785 w 3599785"/>
              <a:gd name="connsiteY2" fmla="*/ 2178661 h 4223352"/>
              <a:gd name="connsiteX3" fmla="*/ 3589153 w 3599785"/>
              <a:gd name="connsiteY3" fmla="*/ 4223352 h 4223352"/>
              <a:gd name="connsiteX4" fmla="*/ 0 w 3599785"/>
              <a:gd name="connsiteY4" fmla="*/ 4212720 h 4223352"/>
              <a:gd name="connsiteX5" fmla="*/ 0 w 3599785"/>
              <a:gd name="connsiteY5" fmla="*/ 0 h 4223352"/>
              <a:gd name="connsiteX0" fmla="*/ 0 w 3599785"/>
              <a:gd name="connsiteY0" fmla="*/ 7190 h 4230542"/>
              <a:gd name="connsiteX1" fmla="*/ 1484304 w 3599785"/>
              <a:gd name="connsiteY1" fmla="*/ 0 h 4230542"/>
              <a:gd name="connsiteX2" fmla="*/ 3599785 w 3599785"/>
              <a:gd name="connsiteY2" fmla="*/ 2185851 h 4230542"/>
              <a:gd name="connsiteX3" fmla="*/ 3589153 w 3599785"/>
              <a:gd name="connsiteY3" fmla="*/ 4230542 h 4230542"/>
              <a:gd name="connsiteX4" fmla="*/ 0 w 3599785"/>
              <a:gd name="connsiteY4" fmla="*/ 4219910 h 4230542"/>
              <a:gd name="connsiteX5" fmla="*/ 0 w 3599785"/>
              <a:gd name="connsiteY5" fmla="*/ 7190 h 4230542"/>
              <a:gd name="connsiteX0" fmla="*/ 0 w 3607160"/>
              <a:gd name="connsiteY0" fmla="*/ 14564 h 4230542"/>
              <a:gd name="connsiteX1" fmla="*/ 1491679 w 3607160"/>
              <a:gd name="connsiteY1" fmla="*/ 0 h 4230542"/>
              <a:gd name="connsiteX2" fmla="*/ 3607160 w 3607160"/>
              <a:gd name="connsiteY2" fmla="*/ 2185851 h 4230542"/>
              <a:gd name="connsiteX3" fmla="*/ 3596528 w 3607160"/>
              <a:gd name="connsiteY3" fmla="*/ 4230542 h 4230542"/>
              <a:gd name="connsiteX4" fmla="*/ 7375 w 3607160"/>
              <a:gd name="connsiteY4" fmla="*/ 4219910 h 4230542"/>
              <a:gd name="connsiteX5" fmla="*/ 0 w 3607160"/>
              <a:gd name="connsiteY5" fmla="*/ 14564 h 4230542"/>
              <a:gd name="connsiteX0" fmla="*/ 709 w 3600495"/>
              <a:gd name="connsiteY0" fmla="*/ 0 h 4407707"/>
              <a:gd name="connsiteX1" fmla="*/ 1485014 w 3600495"/>
              <a:gd name="connsiteY1" fmla="*/ 177165 h 4407707"/>
              <a:gd name="connsiteX2" fmla="*/ 3600495 w 3600495"/>
              <a:gd name="connsiteY2" fmla="*/ 2363016 h 4407707"/>
              <a:gd name="connsiteX3" fmla="*/ 3589863 w 3600495"/>
              <a:gd name="connsiteY3" fmla="*/ 4407707 h 4407707"/>
              <a:gd name="connsiteX4" fmla="*/ 710 w 3600495"/>
              <a:gd name="connsiteY4" fmla="*/ 4397075 h 4407707"/>
              <a:gd name="connsiteX5" fmla="*/ 709 w 3600495"/>
              <a:gd name="connsiteY5" fmla="*/ 0 h 4407707"/>
              <a:gd name="connsiteX0" fmla="*/ 709 w 3600495"/>
              <a:gd name="connsiteY0" fmla="*/ 0 h 4230727"/>
              <a:gd name="connsiteX1" fmla="*/ 1485014 w 3600495"/>
              <a:gd name="connsiteY1" fmla="*/ 185 h 4230727"/>
              <a:gd name="connsiteX2" fmla="*/ 3600495 w 3600495"/>
              <a:gd name="connsiteY2" fmla="*/ 2186036 h 4230727"/>
              <a:gd name="connsiteX3" fmla="*/ 3589863 w 3600495"/>
              <a:gd name="connsiteY3" fmla="*/ 4230727 h 4230727"/>
              <a:gd name="connsiteX4" fmla="*/ 710 w 3600495"/>
              <a:gd name="connsiteY4" fmla="*/ 4220095 h 4230727"/>
              <a:gd name="connsiteX5" fmla="*/ 709 w 3600495"/>
              <a:gd name="connsiteY5" fmla="*/ 0 h 4230727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3589863 w 5551215"/>
              <a:gd name="connsiteY3" fmla="*/ 4230727 h 4232550"/>
              <a:gd name="connsiteX4" fmla="*/ 710 w 5551215"/>
              <a:gd name="connsiteY4" fmla="*/ 4220095 h 4232550"/>
              <a:gd name="connsiteX5" fmla="*/ 709 w 5551215"/>
              <a:gd name="connsiteY5" fmla="*/ 0 h 4232550"/>
              <a:gd name="connsiteX0" fmla="*/ 709 w 5551215"/>
              <a:gd name="connsiteY0" fmla="*/ 0 h 4232550"/>
              <a:gd name="connsiteX1" fmla="*/ 1485014 w 5551215"/>
              <a:gd name="connsiteY1" fmla="*/ 185 h 4232550"/>
              <a:gd name="connsiteX2" fmla="*/ 5551215 w 5551215"/>
              <a:gd name="connsiteY2" fmla="*/ 4232550 h 4232550"/>
              <a:gd name="connsiteX3" fmla="*/ 710 w 5551215"/>
              <a:gd name="connsiteY3" fmla="*/ 4220095 h 4232550"/>
              <a:gd name="connsiteX4" fmla="*/ 709 w 5551215"/>
              <a:gd name="connsiteY4" fmla="*/ 0 h 4232550"/>
              <a:gd name="connsiteX0" fmla="*/ 709 w 5551215"/>
              <a:gd name="connsiteY0" fmla="*/ 0 h 4224599"/>
              <a:gd name="connsiteX1" fmla="*/ 1485014 w 5551215"/>
              <a:gd name="connsiteY1" fmla="*/ 185 h 4224599"/>
              <a:gd name="connsiteX2" fmla="*/ 5551215 w 5551215"/>
              <a:gd name="connsiteY2" fmla="*/ 4224599 h 4224599"/>
              <a:gd name="connsiteX3" fmla="*/ 710 w 5551215"/>
              <a:gd name="connsiteY3" fmla="*/ 4220095 h 4224599"/>
              <a:gd name="connsiteX4" fmla="*/ 709 w 5551215"/>
              <a:gd name="connsiteY4" fmla="*/ 0 h 42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51215" h="4224599">
                <a:moveTo>
                  <a:pt x="709" y="0"/>
                </a:moveTo>
                <a:lnTo>
                  <a:pt x="1485014" y="185"/>
                </a:lnTo>
                <a:lnTo>
                  <a:pt x="5551215" y="4224599"/>
                </a:lnTo>
                <a:lnTo>
                  <a:pt x="710" y="4220095"/>
                </a:lnTo>
                <a:cubicBezTo>
                  <a:pt x="-1748" y="2818313"/>
                  <a:pt x="3167" y="1401782"/>
                  <a:pt x="709" y="0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endParaRPr lang="de-DE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21" name="Grafik 2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3" name="Grafik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318043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ein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de-DE"/>
              <a:t>Formatvorlagen des Textmasters bearbeiten</a:t>
            </a:r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5"/>
          </p:nvPr>
        </p:nvSpPr>
        <p:spPr>
          <a:xfrm>
            <a:off x="6267450" y="1481138"/>
            <a:ext cx="519588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7373242"/>
      </p:ext>
    </p:extLst>
  </p:cSld>
  <p:clrMapOvr>
    <a:masterClrMapping/>
  </p:clrMapOvr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3384549" cy="4344985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39803747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0" y="4101152"/>
            <a:ext cx="12191999" cy="2028186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10580687" cy="2398475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4580503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el und Inhalt und Bild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070849" y="1484314"/>
            <a:ext cx="4121151" cy="4645024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4"/>
          </p:nvPr>
        </p:nvSpPr>
        <p:spPr>
          <a:xfrm>
            <a:off x="874713" y="1484313"/>
            <a:ext cx="69992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097579242"/>
      </p:ext>
    </p:extLst>
  </p:cSld>
  <p:clrMapOvr>
    <a:masterClrMapping/>
  </p:clrMapOvr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el und 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3"/>
          </p:nvPr>
        </p:nvSpPr>
        <p:spPr>
          <a:xfrm>
            <a:off x="874713" y="1481138"/>
            <a:ext cx="3398837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Inhaltsplatzhalter 3"/>
          <p:cNvSpPr>
            <a:spLocks noGrp="1"/>
          </p:cNvSpPr>
          <p:nvPr>
            <p:ph sz="quarter" idx="14"/>
          </p:nvPr>
        </p:nvSpPr>
        <p:spPr>
          <a:xfrm>
            <a:off x="4457699" y="1481138"/>
            <a:ext cx="3416301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Inhaltsplatzhalter 3"/>
          <p:cNvSpPr>
            <a:spLocks noGrp="1"/>
          </p:cNvSpPr>
          <p:nvPr>
            <p:ph sz="quarter" idx="15"/>
          </p:nvPr>
        </p:nvSpPr>
        <p:spPr>
          <a:xfrm>
            <a:off x="8070850" y="1481138"/>
            <a:ext cx="3384550" cy="4360862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el und 4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6"/>
          </p:nvPr>
        </p:nvSpPr>
        <p:spPr>
          <a:xfrm>
            <a:off x="5365750" y="1484313"/>
            <a:ext cx="6089650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pic>
        <p:nvPicPr>
          <p:cNvPr id="4" name="Grafik 3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3" name="Grafik 2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1396564381"/>
      </p:ext>
    </p:extLst>
  </p:cSld>
  <p:clrMapOvr>
    <a:masterClrMapping/>
  </p:clrMapOvr>
  <p:hf hdr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2 Titel und 2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 txBox="1">
            <a:spLocks/>
          </p:cNvSpPr>
          <p:nvPr/>
        </p:nvSpPr>
        <p:spPr>
          <a:xfrm>
            <a:off x="6267450" y="368305"/>
            <a:ext cx="5046135" cy="662147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b="1" kern="1200" baseline="0">
                <a:solidFill>
                  <a:schemeClr val="tx2"/>
                </a:solidFill>
                <a:latin typeface="Open Sans" panose="020B0606030504020204" pitchFamily="34" charset="0"/>
                <a:ea typeface="+mj-ea"/>
                <a:cs typeface="+mj-cs"/>
              </a:defRPr>
            </a:lvl1pPr>
          </a:lstStyle>
          <a:p>
            <a:r>
              <a:rPr lang="de-DE" sz="2400" dirty="0">
                <a:solidFill>
                  <a:schemeClr val="accent1"/>
                </a:solidFill>
              </a:rPr>
              <a:t>Titelmasterformat durch Klicken bearbeiten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67507"/>
            <a:ext cx="5195887" cy="662781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2"/>
          </p:nvPr>
        </p:nvSpPr>
        <p:spPr>
          <a:xfrm>
            <a:off x="874713" y="1484313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Inhaltsplatzhalter 3"/>
          <p:cNvSpPr>
            <a:spLocks noGrp="1"/>
          </p:cNvSpPr>
          <p:nvPr>
            <p:ph sz="quarter" idx="13"/>
          </p:nvPr>
        </p:nvSpPr>
        <p:spPr>
          <a:xfrm>
            <a:off x="6273895" y="1486586"/>
            <a:ext cx="5195887" cy="4357687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2676531681"/>
      </p:ext>
    </p:extLst>
  </p:cSld>
  <p:clrMapOvr>
    <a:masterClrMapping/>
  </p:clrMapOvr>
  <p:hf hdr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1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19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0" name="Bildplatzhalter 2"/>
          <p:cNvSpPr>
            <a:spLocks noGrp="1"/>
          </p:cNvSpPr>
          <p:nvPr>
            <p:ph type="pic" sz="quarter" idx="11"/>
          </p:nvPr>
        </p:nvSpPr>
        <p:spPr>
          <a:xfrm>
            <a:off x="2579023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1" name="Bildplatzhalter 2"/>
          <p:cNvSpPr>
            <a:spLocks noGrp="1"/>
          </p:cNvSpPr>
          <p:nvPr>
            <p:ph type="pic" sz="quarter" idx="12"/>
          </p:nvPr>
        </p:nvSpPr>
        <p:spPr>
          <a:xfrm>
            <a:off x="4278261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2" name="Bildplatzhalter 2"/>
          <p:cNvSpPr>
            <a:spLocks noGrp="1"/>
          </p:cNvSpPr>
          <p:nvPr>
            <p:ph type="pic" sz="quarter" idx="13"/>
          </p:nvPr>
        </p:nvSpPr>
        <p:spPr>
          <a:xfrm>
            <a:off x="5977499" y="1039484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7676735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24" name="Bildplatzhalter 2"/>
          <p:cNvSpPr>
            <a:spLocks noGrp="1"/>
          </p:cNvSpPr>
          <p:nvPr>
            <p:ph type="pic" sz="quarter" idx="15"/>
          </p:nvPr>
        </p:nvSpPr>
        <p:spPr>
          <a:xfrm>
            <a:off x="887333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5" name="Bildplatzhalter 2"/>
          <p:cNvSpPr>
            <a:spLocks noGrp="1"/>
          </p:cNvSpPr>
          <p:nvPr>
            <p:ph type="pic" sz="quarter" idx="16"/>
          </p:nvPr>
        </p:nvSpPr>
        <p:spPr>
          <a:xfrm>
            <a:off x="2586571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6" name="Bildplatzhalter 2"/>
          <p:cNvSpPr>
            <a:spLocks noGrp="1"/>
          </p:cNvSpPr>
          <p:nvPr>
            <p:ph type="pic" sz="quarter" idx="17"/>
          </p:nvPr>
        </p:nvSpPr>
        <p:spPr>
          <a:xfrm>
            <a:off x="4285809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7" name="Bildplatzhalter 2"/>
          <p:cNvSpPr>
            <a:spLocks noGrp="1"/>
          </p:cNvSpPr>
          <p:nvPr>
            <p:ph type="pic" sz="quarter" idx="18"/>
          </p:nvPr>
        </p:nvSpPr>
        <p:spPr>
          <a:xfrm>
            <a:off x="5985047" y="274907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8" name="Bildplatzhalter 2"/>
          <p:cNvSpPr>
            <a:spLocks noGrp="1"/>
          </p:cNvSpPr>
          <p:nvPr>
            <p:ph type="pic" sz="quarter" idx="19"/>
          </p:nvPr>
        </p:nvSpPr>
        <p:spPr>
          <a:xfrm>
            <a:off x="7684283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9" name="Bildplatzhalter 2"/>
          <p:cNvSpPr>
            <a:spLocks noGrp="1"/>
          </p:cNvSpPr>
          <p:nvPr>
            <p:ph type="pic" sz="quarter" idx="20"/>
          </p:nvPr>
        </p:nvSpPr>
        <p:spPr>
          <a:xfrm>
            <a:off x="885829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0" name="Bildplatzhalter 2"/>
          <p:cNvSpPr>
            <a:spLocks noGrp="1"/>
          </p:cNvSpPr>
          <p:nvPr>
            <p:ph type="pic" sz="quarter" idx="21"/>
          </p:nvPr>
        </p:nvSpPr>
        <p:spPr>
          <a:xfrm>
            <a:off x="2585067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1" name="Bildplatzhalter 2"/>
          <p:cNvSpPr>
            <a:spLocks noGrp="1"/>
          </p:cNvSpPr>
          <p:nvPr>
            <p:ph type="pic" sz="quarter" idx="22"/>
          </p:nvPr>
        </p:nvSpPr>
        <p:spPr>
          <a:xfrm>
            <a:off x="4284305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2" name="Bildplatzhalter 2"/>
          <p:cNvSpPr>
            <a:spLocks noGrp="1"/>
          </p:cNvSpPr>
          <p:nvPr>
            <p:ph type="pic" sz="quarter" idx="23"/>
          </p:nvPr>
        </p:nvSpPr>
        <p:spPr>
          <a:xfrm>
            <a:off x="5983543" y="4449615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3" name="Bildplatzhalter 2"/>
          <p:cNvSpPr>
            <a:spLocks noGrp="1"/>
          </p:cNvSpPr>
          <p:nvPr>
            <p:ph type="pic" sz="quarter" idx="24"/>
          </p:nvPr>
        </p:nvSpPr>
        <p:spPr>
          <a:xfrm>
            <a:off x="7682779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34" name="Bildplatzhalter 2"/>
          <p:cNvSpPr>
            <a:spLocks noGrp="1"/>
          </p:cNvSpPr>
          <p:nvPr>
            <p:ph type="pic" sz="quarter" idx="25"/>
          </p:nvPr>
        </p:nvSpPr>
        <p:spPr>
          <a:xfrm>
            <a:off x="9385079" y="1037468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5" name="Bildplatzhalter 2"/>
          <p:cNvSpPr>
            <a:spLocks noGrp="1"/>
          </p:cNvSpPr>
          <p:nvPr>
            <p:ph type="pic" sz="quarter" idx="26"/>
          </p:nvPr>
        </p:nvSpPr>
        <p:spPr>
          <a:xfrm>
            <a:off x="9385079" y="274705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36" name="Bildplatzhalter 2"/>
          <p:cNvSpPr>
            <a:spLocks noGrp="1"/>
          </p:cNvSpPr>
          <p:nvPr>
            <p:ph type="pic" sz="quarter" idx="27"/>
          </p:nvPr>
        </p:nvSpPr>
        <p:spPr>
          <a:xfrm>
            <a:off x="9383575" y="4447599"/>
            <a:ext cx="1566000" cy="156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8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879785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9" name="Bildplatzhalter 2"/>
          <p:cNvSpPr>
            <a:spLocks noGrp="1"/>
          </p:cNvSpPr>
          <p:nvPr>
            <p:ph type="pic" sz="quarter" idx="11"/>
          </p:nvPr>
        </p:nvSpPr>
        <p:spPr>
          <a:xfrm>
            <a:off x="3575257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0" name="Bildplatzhalter 2"/>
          <p:cNvSpPr>
            <a:spLocks noGrp="1"/>
          </p:cNvSpPr>
          <p:nvPr>
            <p:ph type="pic" sz="quarter" idx="12"/>
          </p:nvPr>
        </p:nvSpPr>
        <p:spPr>
          <a:xfrm>
            <a:off x="6270729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Bildplatzhalter 2"/>
          <p:cNvSpPr>
            <a:spLocks noGrp="1"/>
          </p:cNvSpPr>
          <p:nvPr>
            <p:ph type="pic" sz="quarter" idx="13"/>
          </p:nvPr>
        </p:nvSpPr>
        <p:spPr>
          <a:xfrm>
            <a:off x="8966200" y="1030288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2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80142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3" name="Bildplatzhalter 2"/>
          <p:cNvSpPr>
            <a:spLocks noGrp="1"/>
          </p:cNvSpPr>
          <p:nvPr>
            <p:ph type="pic" sz="quarter" idx="15"/>
          </p:nvPr>
        </p:nvSpPr>
        <p:spPr>
          <a:xfrm>
            <a:off x="3575614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6"/>
          </p:nvPr>
        </p:nvSpPr>
        <p:spPr>
          <a:xfrm>
            <a:off x="6271086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966557" y="3572347"/>
            <a:ext cx="2498415" cy="234189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60595210"/>
      </p:ext>
    </p:extLst>
  </p:cSld>
  <p:clrMapOvr>
    <a:masterClrMapping/>
  </p:clrMapOvr>
  <p:hf hdr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el und 6 Bilder_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3" name="Bildplatzhalter 2"/>
          <p:cNvSpPr>
            <a:spLocks noGrp="1"/>
          </p:cNvSpPr>
          <p:nvPr>
            <p:ph type="pic" sz="quarter" idx="12"/>
          </p:nvPr>
        </p:nvSpPr>
        <p:spPr>
          <a:xfrm>
            <a:off x="9703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2"/>
          <p:cNvSpPr>
            <a:spLocks noGrp="1"/>
          </p:cNvSpPr>
          <p:nvPr>
            <p:ph type="pic" sz="quarter" idx="13"/>
          </p:nvPr>
        </p:nvSpPr>
        <p:spPr>
          <a:xfrm>
            <a:off x="4081331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5" name="Bildplatzhalter 2"/>
          <p:cNvSpPr>
            <a:spLocks noGrp="1"/>
          </p:cNvSpPr>
          <p:nvPr>
            <p:ph type="pic" sz="quarter" idx="14"/>
          </p:nvPr>
        </p:nvSpPr>
        <p:spPr>
          <a:xfrm>
            <a:off x="8152960" y="105758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6" name="Bildplatzhalter 2"/>
          <p:cNvSpPr>
            <a:spLocks noGrp="1"/>
          </p:cNvSpPr>
          <p:nvPr>
            <p:ph type="pic" sz="quarter" idx="15"/>
          </p:nvPr>
        </p:nvSpPr>
        <p:spPr>
          <a:xfrm>
            <a:off x="5151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2"/>
          <p:cNvSpPr>
            <a:spLocks noGrp="1"/>
          </p:cNvSpPr>
          <p:nvPr>
            <p:ph type="pic" sz="quarter" idx="16"/>
          </p:nvPr>
        </p:nvSpPr>
        <p:spPr>
          <a:xfrm>
            <a:off x="4076779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  <p:sp>
        <p:nvSpPr>
          <p:cNvPr id="18" name="Bildplatzhalter 2"/>
          <p:cNvSpPr>
            <a:spLocks noGrp="1"/>
          </p:cNvSpPr>
          <p:nvPr>
            <p:ph type="pic" sz="quarter" idx="17"/>
          </p:nvPr>
        </p:nvSpPr>
        <p:spPr>
          <a:xfrm>
            <a:off x="8148408" y="3602514"/>
            <a:ext cx="4050000" cy="252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3458194"/>
      </p:ext>
    </p:extLst>
  </p:cSld>
  <p:clrMapOvr>
    <a:masterClrMapping/>
  </p:clrMapOvr>
  <p:hf hdr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15000380"/>
      </p:ext>
    </p:extLst>
  </p:cSld>
  <p:clrMapOvr>
    <a:masterClrMapping/>
  </p:clrMapOvr>
  <p:hf hdr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059359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5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7428418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blauverlau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>
            <a:gsLst>
              <a:gs pos="14000">
                <a:schemeClr val="accent2"/>
              </a:gs>
              <a:gs pos="100000">
                <a:schemeClr val="accent1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bg1">
                    <a:alpha val="7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bg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8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bg1">
                    <a:alpha val="70000"/>
                  </a:schemeClr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 descr="Logo. Acht unregelmäßige Dreiecksflächen sind, im Uhrzeigersinn zu einem regelmäßig achteckigen Ring angeordnet. Links daneben zweizeilig der Schriftzug &quot;DRESDEN concept" title="Logo Dresden concept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7694" y="329323"/>
            <a:ext cx="1463906" cy="543600"/>
          </a:xfrm>
          <a:prstGeom prst="rect">
            <a:avLst/>
          </a:prstGeom>
        </p:spPr>
      </p:pic>
      <p:pic>
        <p:nvPicPr>
          <p:cNvPr id="20" name="Grafik 19" descr="Logo. Schriftzug &quot;Technische Universität Dresden&quot;. Links davon befindet sich ein Achteck, das in zwei Bereiche aufgeteilt ist, die zusammen die Buchstaben &quot;T&quot; und &quot;U&quot; ergeben." title="Logo der TU Dresden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5029" cy="5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3281077"/>
      </p:ext>
    </p:extLst>
  </p:cSld>
  <p:clrMapOvr>
    <a:masterClrMapping/>
  </p:clrMapOvr>
  <p:hf hdr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1293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28232374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TUD_wei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692959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881437" cy="492443"/>
          </a:xfrm>
          <a:noFill/>
          <a:ln>
            <a:noFill/>
          </a:ln>
        </p:spPr>
        <p:txBody>
          <a:bodyPr wrap="none" l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5981697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028966" cy="246221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694293" cy="492443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602029" cy="246221"/>
          </a:xfrm>
          <a:prstGeom prst="rect">
            <a:avLst/>
          </a:prstGeom>
          <a:noFill/>
        </p:spPr>
        <p:txBody>
          <a:bodyPr wrap="none" l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0" name="Grafik 9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 dirty="0"/>
              <a:t>Bild durch Klicken auf Symbol hinzufügen</a:t>
            </a:r>
          </a:p>
        </p:txBody>
      </p:sp>
      <p:sp>
        <p:nvSpPr>
          <p:cNvPr id="10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05594" y="327901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sp>
        <p:nvSpPr>
          <p:cNvPr id="5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86458" y="346075"/>
            <a:ext cx="1764000" cy="514800"/>
          </a:xfr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11703687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+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685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9" descr="Logo. Acht unregelmäßige Dreiecksflächen sind, im Uhrzeigersinn einen Farbverlauf von dunkelblau bis hellgrün ergebend, zu einem regelmäßig achteckigen Ring angeordnet. Links daneben zweizeilig der Schriftzug &quot;DRESDEN concept" title="Logo Dresden concept"/>
          <p:cNvSpPr>
            <a:spLocks noGrp="1"/>
          </p:cNvSpPr>
          <p:nvPr>
            <p:ph type="pic" sz="quarter" idx="16"/>
          </p:nvPr>
        </p:nvSpPr>
        <p:spPr>
          <a:xfrm>
            <a:off x="10442465" y="328249"/>
            <a:ext cx="1468800" cy="550800"/>
          </a:xfrm>
          <a:blipFill>
            <a:blip r:embed="rId2"/>
            <a:srcRect/>
            <a:stretch>
              <a:fillRect l="-493" r="-493"/>
            </a:stretch>
          </a:blipFill>
        </p:spPr>
        <p:txBody>
          <a:bodyPr/>
          <a:lstStyle>
            <a:lvl1pPr>
              <a:defRPr sz="100" b="0">
                <a:solidFill>
                  <a:schemeClr val="bg1"/>
                </a:solidFill>
              </a:defRPr>
            </a:lvl1pPr>
          </a:lstStyle>
          <a:p>
            <a:endParaRPr lang="de-DE" sz="300" b="0" dirty="0"/>
          </a:p>
          <a:p>
            <a:endParaRPr lang="de-DE" sz="300" b="0" dirty="0"/>
          </a:p>
          <a:p>
            <a:endParaRPr lang="de-DE" dirty="0"/>
          </a:p>
        </p:txBody>
      </p:sp>
      <p:sp>
        <p:nvSpPr>
          <p:cNvPr id="17" name="Bildplatzhalter 4" descr="Logo. Schriftzug &quot;Technische Universität Dresden&quot;. Links davon befindet sich ein Achteck, das in zwei Bereiche aufgeteilt ist, die zusammen die Buchstaben &quot;T&quot; und &quot;U&quot; ergeben." title="Logo der TU Dresden"/>
          <p:cNvSpPr>
            <a:spLocks noGrp="1"/>
          </p:cNvSpPr>
          <p:nvPr>
            <p:ph type="pic" sz="quarter" idx="15"/>
          </p:nvPr>
        </p:nvSpPr>
        <p:spPr>
          <a:xfrm>
            <a:off x="290304" y="349731"/>
            <a:ext cx="1764000" cy="514800"/>
          </a:xfrm>
          <a:blipFill dpi="0" rotWithShape="1">
            <a:blip r:embed="rId3"/>
            <a:srcRect/>
            <a:stretch>
              <a:fillRect l="-29" r="-29"/>
            </a:stretch>
          </a:blipFill>
        </p:spPr>
        <p:txBody>
          <a:bodyPr/>
          <a:lstStyle>
            <a:lvl1pPr>
              <a:defRPr sz="100">
                <a:solidFill>
                  <a:schemeClr val="bg1"/>
                </a:solidFill>
              </a:defRPr>
            </a:lvl1pPr>
          </a:lstStyle>
          <a:p>
            <a:endParaRPr lang="de-DE" dirty="0"/>
          </a:p>
          <a:p>
            <a:endParaRPr lang="de-DE" dirty="0"/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</p:spTree>
    <p:extLst>
      <p:ext uri="{BB962C8B-B14F-4D97-AF65-F5344CB8AC3E}">
        <p14:creationId xmlns:p14="http://schemas.microsoft.com/office/powerpoint/2010/main" val="3002802337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Titelfolie_TUD_Foto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4"/>
          </p:nvPr>
        </p:nvSpPr>
        <p:spPr>
          <a:xfrm>
            <a:off x="0" y="1204913"/>
            <a:ext cx="12192000" cy="5653086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7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8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1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2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3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1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9" name="Grafik 18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20" name="Grafik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62892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chemeClr val="accent5"/>
              </a:gs>
              <a:gs pos="100000">
                <a:schemeClr val="accent4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00520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elfolie_TUD_weiß-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204912"/>
            <a:ext cx="12192000" cy="5653089"/>
          </a:xfrm>
          <a:prstGeom prst="rect">
            <a:avLst/>
          </a:prstGeom>
          <a:gradFill>
            <a:gsLst>
              <a:gs pos="14000">
                <a:srgbClr val="951B81"/>
              </a:gs>
              <a:gs pos="100000">
                <a:srgbClr val="59358C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2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82808" y="2852116"/>
            <a:ext cx="1802014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Vorname, Name</a:t>
            </a:r>
          </a:p>
        </p:txBody>
      </p:sp>
      <p:sp>
        <p:nvSpPr>
          <p:cNvPr id="14" name="Titel 1"/>
          <p:cNvSpPr>
            <a:spLocks noGrp="1"/>
          </p:cNvSpPr>
          <p:nvPr>
            <p:ph type="title" hasCustomPrompt="1"/>
          </p:nvPr>
        </p:nvSpPr>
        <p:spPr>
          <a:xfrm>
            <a:off x="882771" y="3835706"/>
            <a:ext cx="3941317" cy="492443"/>
          </a:xfr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de-DE" dirty="0"/>
              <a:t>Titelmasterformat</a:t>
            </a:r>
          </a:p>
        </p:txBody>
      </p:sp>
      <p:sp>
        <p:nvSpPr>
          <p:cNvPr id="15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82772" y="5028236"/>
            <a:ext cx="6090752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 marL="0" indent="0" algn="l">
              <a:buNone/>
              <a:defRPr b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6" name="Textplatzhalter 25">
            <a:extLst>
              <a:ext uri="{FF2B5EF4-FFF2-40B4-BE49-F238E27FC236}">
                <a16:creationId xmlns:a16="http://schemas.microsoft.com/office/drawing/2014/main" id="{78DD96F1-BE0C-4FE4-B69F-BA85926561C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82808" y="3138045"/>
            <a:ext cx="3138020" cy="24622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txBody>
          <a:bodyPr wrap="none" lIns="72000" tIns="0" rIns="36000" bIns="0">
            <a:spAutoFit/>
          </a:bodyPr>
          <a:lstStyle>
            <a:lvl1pPr>
              <a:spcBef>
                <a:spcPts val="0"/>
              </a:spcBef>
              <a:defRPr sz="1600"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Struktureinheit der TU Dresden</a:t>
            </a:r>
          </a:p>
        </p:txBody>
      </p:sp>
      <p:sp>
        <p:nvSpPr>
          <p:cNvPr id="17" name="Textplatzhalter 5">
            <a:extLst>
              <a:ext uri="{FF2B5EF4-FFF2-40B4-BE49-F238E27FC236}">
                <a16:creationId xmlns:a16="http://schemas.microsoft.com/office/drawing/2014/main" id="{AB2194A4-CBE4-4A84-B1E9-D417CDD94A3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82770" y="4375609"/>
            <a:ext cx="4803348" cy="492443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sz="3200" b="0">
                <a:solidFill>
                  <a:schemeClr val="accent1"/>
                </a:solidFill>
              </a:defRPr>
            </a:lvl1pPr>
            <a:lvl3pPr marL="72000" indent="0">
              <a:buNone/>
              <a:defRPr/>
            </a:lvl3pPr>
            <a:lvl4pPr marL="180000" indent="0">
              <a:buNone/>
              <a:defRPr/>
            </a:lvl4pPr>
          </a:lstStyle>
          <a:p>
            <a:pPr lvl="0"/>
            <a:r>
              <a:rPr lang="de-DE" dirty="0"/>
              <a:t>durch Kicken bearbeiten</a:t>
            </a:r>
          </a:p>
        </p:txBody>
      </p:sp>
      <p:sp>
        <p:nvSpPr>
          <p:cNvPr id="24" name="Textplatzhalter 7">
            <a:extLst>
              <a:ext uri="{FF2B5EF4-FFF2-40B4-BE49-F238E27FC236}">
                <a16:creationId xmlns:a16="http://schemas.microsoft.com/office/drawing/2014/main" id="{F1D71DE1-F9B2-4550-A173-A1C0CE63C0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2808" y="5312641"/>
            <a:ext cx="4711084" cy="246221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txBody>
          <a:bodyPr wrap="none" lIns="72000" tIns="0" rIns="36000" bIns="0">
            <a:spAutoFit/>
          </a:bodyPr>
          <a:lstStyle>
            <a:lvl1pPr>
              <a:defRPr b="0">
                <a:solidFill>
                  <a:schemeClr val="accent1"/>
                </a:solidFill>
              </a:defRPr>
            </a:lvl1pPr>
          </a:lstStyle>
          <a:p>
            <a:pPr lvl="0"/>
            <a:r>
              <a:rPr lang="de-DE" dirty="0"/>
              <a:t>Ort oder Anlass des Vortrags // 18. Februar 2022</a:t>
            </a:r>
          </a:p>
        </p:txBody>
      </p:sp>
      <p:pic>
        <p:nvPicPr>
          <p:cNvPr id="11" name="Grafik 10"/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6348" y="330108"/>
            <a:ext cx="1468046" cy="544572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51"/>
            <a:ext cx="1764000" cy="512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369740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 bis Ebene 4)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(nachfolgend alles 14 </a:t>
            </a:r>
            <a:r>
              <a:rPr lang="de-DE" dirty="0" err="1"/>
              <a:t>pt</a:t>
            </a:r>
            <a:r>
              <a:rPr lang="de-DE" dirty="0"/>
              <a:t>)</a:t>
            </a:r>
          </a:p>
          <a:p>
            <a:pPr lvl="5"/>
            <a:r>
              <a:rPr lang="de-DE" dirty="0"/>
              <a:t>Sechste Textebene für Aufzählungen bei viel Text</a:t>
            </a:r>
          </a:p>
          <a:p>
            <a:pPr lvl="6"/>
            <a:r>
              <a:rPr lang="de-DE" dirty="0"/>
              <a:t>Siebte Textebene für Aufzählungen bei viel Text</a:t>
            </a:r>
          </a:p>
          <a:p>
            <a:pPr lvl="7"/>
            <a:r>
              <a:rPr lang="de-DE" dirty="0"/>
              <a:t>Achte Textebene für Aufzählungen bei viel Text</a:t>
            </a:r>
          </a:p>
          <a:p>
            <a:pPr lvl="8"/>
            <a:r>
              <a:rPr lang="de-DE" dirty="0"/>
              <a:t>Neunte Textebene für Aufzählungen bei viel Text</a:t>
            </a:r>
          </a:p>
          <a:p>
            <a:pPr lvl="5"/>
            <a:endParaRPr lang="de-DE" dirty="0"/>
          </a:p>
        </p:txBody>
      </p:sp>
      <p:sp>
        <p:nvSpPr>
          <p:cNvPr id="4" name="Textfeld 3"/>
          <p:cNvSpPr txBox="1"/>
          <p:nvPr userDrawn="1"/>
        </p:nvSpPr>
        <p:spPr>
          <a:xfrm>
            <a:off x="2477770" y="6319797"/>
            <a:ext cx="4485005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</a:rPr>
              <a:t>Titel der Präsentation</a:t>
            </a:r>
          </a:p>
          <a:p>
            <a:pPr algn="l"/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Struktureinheit der TU Dresden / </a:t>
            </a: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Vorname des Vortragenden</a:t>
            </a:r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Ort oder Anlass des Vortrags // 18. Februar 2022</a:t>
            </a: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feld 11"/>
          <p:cNvSpPr txBox="1"/>
          <p:nvPr/>
        </p:nvSpPr>
        <p:spPr>
          <a:xfrm>
            <a:off x="715772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/>
            </a:r>
            <a:b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tx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l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‹Nr.›</a:t>
            </a:fld>
            <a:endParaRPr lang="de-DE" sz="800" baseline="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tx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25" y="6334183"/>
            <a:ext cx="1116268" cy="323730"/>
          </a:xfrm>
          <a:prstGeom prst="rect">
            <a:avLst/>
          </a:prstGeom>
        </p:spPr>
      </p:pic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2106" y="6315776"/>
            <a:ext cx="96946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904" r:id="rId2"/>
    <p:sldLayoutId id="2147483905" r:id="rId3"/>
    <p:sldLayoutId id="2147483893" r:id="rId4"/>
    <p:sldLayoutId id="2147483906" r:id="rId5"/>
    <p:sldLayoutId id="2147483907" r:id="rId6"/>
    <p:sldLayoutId id="2147483908" r:id="rId7"/>
    <p:sldLayoutId id="2147483909" r:id="rId8"/>
    <p:sldLayoutId id="2147483910" r:id="rId9"/>
    <p:sldLayoutId id="2147483911" r:id="rId10"/>
    <p:sldLayoutId id="2147483912" r:id="rId11"/>
    <p:sldLayoutId id="2147483894" r:id="rId12"/>
    <p:sldLayoutId id="2147483913" r:id="rId13"/>
    <p:sldLayoutId id="2147483897" r:id="rId14"/>
    <p:sldLayoutId id="2147483914" r:id="rId15"/>
    <p:sldLayoutId id="2147483915" r:id="rId16"/>
    <p:sldLayoutId id="2147483916" r:id="rId17"/>
    <p:sldLayoutId id="2147483899" r:id="rId18"/>
    <p:sldLayoutId id="2147483896" r:id="rId19"/>
    <p:sldLayoutId id="2147483900" r:id="rId20"/>
    <p:sldLayoutId id="2147483901" r:id="rId21"/>
    <p:sldLayoutId id="2147483918" r:id="rId22"/>
    <p:sldLayoutId id="2147483919" r:id="rId23"/>
    <p:sldLayoutId id="2147483917" r:id="rId24"/>
    <p:sldLayoutId id="2147483902" r:id="rId25"/>
    <p:sldLayoutId id="2147483903" r:id="rId26"/>
    <p:sldLayoutId id="2147483895" r:id="rId27"/>
    <p:sldLayoutId id="2147483920" r:id="rId28"/>
    <p:sldLayoutId id="2147483921" r:id="rId29"/>
    <p:sldLayoutId id="2147483922" r:id="rId30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b="1" kern="1200">
          <a:solidFill>
            <a:schemeClr val="accent1"/>
          </a:solidFill>
          <a:latin typeface="+mn-lt"/>
          <a:ea typeface="+mn-ea"/>
          <a:cs typeface="+mn-cs"/>
        </a:defRPr>
      </a:lvl1pPr>
      <a:lvl2pPr marL="0" indent="0" algn="l" defTabSz="914269" rtl="0" eaLnBrk="1" latinLnBrk="0" hangingPunct="1">
        <a:spcBef>
          <a:spcPts val="600"/>
        </a:spcBef>
        <a:buFont typeface="Open Sans" panose="020B0606030504020204" pitchFamily="34" charset="0"/>
        <a:buNone/>
        <a:defRPr sz="16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252000" indent="-252000" algn="l" defTabSz="914269" rtl="0" eaLnBrk="1" latinLnBrk="0" hangingPunct="1">
        <a:spcBef>
          <a:spcPts val="0"/>
        </a:spcBef>
        <a:buFont typeface="Arial" panose="020B0604020202020204" pitchFamily="34" charset="0"/>
        <a:buChar char="—"/>
        <a:defRPr sz="16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252000" indent="-144000" algn="l" defTabSz="914269" rtl="0" eaLnBrk="1" latinLnBrk="0" hangingPunct="1">
        <a:spcBef>
          <a:spcPts val="0"/>
        </a:spcBef>
        <a:buFont typeface="Open Sans" panose="020B0606030504020204" pitchFamily="34" charset="0"/>
        <a:buChar char="–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0" indent="0" algn="l" defTabSz="914269" rtl="0" eaLnBrk="1" latinLnBrk="0" hangingPunct="1">
        <a:spcBef>
          <a:spcPts val="600"/>
        </a:spcBef>
        <a:spcAft>
          <a:spcPts val="0"/>
        </a:spcAft>
        <a:buFont typeface="Symbol" panose="05050102010706020507" pitchFamily="18" charset="2"/>
        <a:buNone/>
        <a:defRPr sz="1400" b="1" kern="1200" baseline="0">
          <a:solidFill>
            <a:schemeClr val="accent1"/>
          </a:solidFill>
          <a:latin typeface="+mn-lt"/>
          <a:ea typeface="+mn-ea"/>
          <a:cs typeface="+mn-cs"/>
        </a:defRPr>
      </a:lvl5pPr>
      <a:lvl6pPr marL="0" marR="0" indent="0" algn="l" defTabSz="914269" rtl="0" eaLnBrk="1" fontAlgn="auto" latinLnBrk="0" hangingPunct="1">
        <a:lnSpc>
          <a:spcPct val="100000"/>
        </a:lnSpc>
        <a:spcBef>
          <a:spcPts val="600"/>
        </a:spcBef>
        <a:spcAft>
          <a:spcPts val="0"/>
        </a:spcAft>
        <a:buClrTx/>
        <a:buSzTx/>
        <a:buFont typeface="Arial" panose="020B0604020202020204" pitchFamily="34" charset="0"/>
        <a:buNone/>
        <a:tabLst/>
        <a:defRPr sz="1400" b="0" kern="1200">
          <a:solidFill>
            <a:schemeClr val="accent1"/>
          </a:solidFill>
          <a:latin typeface="+mn-lt"/>
          <a:ea typeface="+mn-ea"/>
          <a:cs typeface="+mn-cs"/>
        </a:defRPr>
      </a:lvl6pPr>
      <a:lvl7pPr marL="252000" marR="0" indent="-252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Arial" panose="020B0604020202020204" pitchFamily="34" charset="0"/>
        <a:buChar char="—"/>
        <a:tabLst/>
        <a:defRPr lang="de-DE" sz="1400" kern="1200" dirty="0" smtClean="0">
          <a:solidFill>
            <a:schemeClr val="accent1"/>
          </a:solidFill>
          <a:latin typeface="+mn-lt"/>
          <a:ea typeface="+mn-ea"/>
          <a:cs typeface="+mn-cs"/>
        </a:defRPr>
      </a:lvl7pPr>
      <a:lvl8pPr marL="252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Open Sans" panose="020B0606030504020204" pitchFamily="34" charset="0"/>
        <a:buChar char="–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396000" marR="0" indent="-144000" algn="l" defTabSz="914269" rtl="0" eaLnBrk="1" fontAlgn="auto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 typeface="Wingdings" panose="05000000000000000000" pitchFamily="2" charset="2"/>
        <a:buChar char="§"/>
        <a:tabLst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8" userDrawn="1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85" userDrawn="1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8.xml"/><Relationship Id="rId4" Type="http://schemas.openxmlformats.org/officeDocument/2006/relationships/hyperlink" Target="https://support.office.com/de-de/article/ausrichten-von-objekten-auf-folien-mithilfe-von-f%C3%BChrungslinien-auf-folienmasterebene-80e0171a-a5f6-499b-8a1e-c46da02b3287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developer.paciellogroup.com/resources/contrastanalyser/" TargetMode="External"/><Relationship Id="rId2" Type="http://schemas.openxmlformats.org/officeDocument/2006/relationships/hyperlink" Target="http://www.leserlich.info/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s://elvis.inf.tu-dresden.de/dokumente/upload/01473_anleitungpowerpoint_2013.pdf?menuid=45" TargetMode="External"/><Relationship Id="rId4" Type="http://schemas.openxmlformats.org/officeDocument/2006/relationships/hyperlink" Target="https://tu-dresden.de/intern/services-und-hilfe/kommunizieren-und-publizieren/cd/anleitungen/tutorials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hyperlink" Target="https://support.office.com/de-de/article/Erstellen-und-Verwenden-einer-eigenen-Vorlage-A1B72758-61A0-4215-80EB-165C6C4BED04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7.xml"/><Relationship Id="rId1" Type="http://schemas.openxmlformats.org/officeDocument/2006/relationships/tags" Target="../tags/tag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support.office.com/de-de/article/verwenden-oder-Erstellen-von-Designs-in-PowerPoint-83e68627-2c17-454a-9fd8-62deb81951a6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hyperlink" Target="https://support.office.com/de-de/article/Was-ist-ein-Folienmaster-B9ABB2A0-7AEF-4257-A14E-4329C904DA54" TargetMode="Externa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inkscape.org/de/" TargetMode="Externa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6.jpeg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Steve_Matteson" TargetMode="External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4.xml"/><Relationship Id="rId4" Type="http://schemas.openxmlformats.org/officeDocument/2006/relationships/hyperlink" Target="https://tu-dresden.de/intern/services-und-hilfe/ressourcen/dateien/kommunizieren_und_publizieren/corporate-design/cd-elemente/schrift-tud-open-san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upport.microsoft.com/de-de/office/anpassen-von-einz%C3%BCge-im-absatztext-in-powerpoint-6d2efb0f-9682-40ac-967f-3eb7f87d2386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Dezernat 7 – Strategie und Kommunikation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Präsentationsvorlagen</a:t>
            </a:r>
            <a:endParaRPr lang="de-DE" dirty="0"/>
          </a:p>
        </p:txBody>
      </p:sp>
      <p:sp>
        <p:nvSpPr>
          <p:cNvPr id="11" name="Untertitel 10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CD-Regeln – Hinweise zur Anwendung der Vorlage und zur Barrierefreiheit</a:t>
            </a:r>
            <a:endParaRPr lang="de-DE" dirty="0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1671035" cy="246221"/>
          </a:xfrm>
        </p:spPr>
        <p:txBody>
          <a:bodyPr/>
          <a:lstStyle/>
          <a:p>
            <a:r>
              <a:rPr lang="de-DE" dirty="0"/>
              <a:t>Corporate Design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7509876" cy="492443"/>
          </a:xfrm>
        </p:spPr>
        <p:txBody>
          <a:bodyPr/>
          <a:lstStyle/>
          <a:p>
            <a:r>
              <a:rPr lang="de-DE" dirty="0"/>
              <a:t>im CD der TU Dresden // Stand 03.2022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680227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Raster </a:t>
            </a:r>
            <a:br>
              <a:rPr lang="de-DE" dirty="0"/>
            </a:br>
            <a:r>
              <a:rPr lang="de-DE" dirty="0"/>
              <a:t>für Präsentationsvorlagen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Für alle Publikationen der TUD ist im CD </a:t>
            </a:r>
            <a:br>
              <a:rPr lang="de-DE" dirty="0"/>
            </a:br>
            <a:r>
              <a:rPr lang="de-DE" dirty="0"/>
              <a:t>ein </a:t>
            </a:r>
            <a:r>
              <a:rPr lang="de-DE" dirty="0" err="1"/>
              <a:t>Layoutraster</a:t>
            </a:r>
            <a:r>
              <a:rPr lang="de-DE" dirty="0"/>
              <a:t> vorgegeben. Hierdurch sind </a:t>
            </a:r>
            <a:r>
              <a:rPr lang="de-DE" b="1" dirty="0"/>
              <a:t>Anordnung und Position des TUD-Logos definiert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In </a:t>
            </a:r>
            <a:r>
              <a:rPr lang="de-DE" b="1" dirty="0"/>
              <a:t>Präsentationen</a:t>
            </a:r>
            <a:r>
              <a:rPr lang="de-DE" dirty="0"/>
              <a:t> der TUD wird das Logo </a:t>
            </a:r>
            <a:r>
              <a:rPr lang="de-DE" b="1" dirty="0"/>
              <a:t>auf allen</a:t>
            </a:r>
            <a:r>
              <a:rPr lang="de-DE" dirty="0"/>
              <a:t> </a:t>
            </a:r>
            <a:r>
              <a:rPr lang="de-DE" b="1" dirty="0"/>
              <a:t>Inhaltsfolien in der Fußzeile unten links</a:t>
            </a:r>
            <a:r>
              <a:rPr lang="de-DE" dirty="0"/>
              <a:t> neben den Kontaktangaben der Vortragenden </a:t>
            </a:r>
            <a:r>
              <a:rPr lang="de-DE" dirty="0" err="1"/>
              <a:t>platziert</a:t>
            </a:r>
            <a:r>
              <a:rPr lang="de-DE" dirty="0"/>
              <a:t>.</a:t>
            </a:r>
          </a:p>
          <a:p>
            <a:pPr lvl="1"/>
            <a:r>
              <a:rPr lang="de-DE" b="1" dirty="0"/>
              <a:t>In allen anderen Kommunikationsmitteln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wird das TUD-Logo stets </a:t>
            </a:r>
            <a:r>
              <a:rPr lang="de-DE" b="1" dirty="0"/>
              <a:t>oben links </a:t>
            </a:r>
            <a:r>
              <a:rPr lang="de-DE" dirty="0"/>
              <a:t>positioniert.</a:t>
            </a:r>
          </a:p>
          <a:p>
            <a:pPr lvl="1"/>
            <a:r>
              <a:rPr lang="de-DE" dirty="0"/>
              <a:t>Für diese Präsentationsvorlage wurde das Raster mittels </a:t>
            </a:r>
            <a:r>
              <a:rPr lang="de-DE" b="1" dirty="0"/>
              <a:t>Führungslinien</a:t>
            </a:r>
            <a:r>
              <a:rPr lang="de-DE" dirty="0"/>
              <a:t> hinterlegt. Diese lassen sich im Menü „Ansicht“ ein- und ausblenden. Diese helfen auch bei der </a:t>
            </a:r>
            <a:r>
              <a:rPr lang="de-DE" b="1" dirty="0"/>
              <a:t>Positionierung von Bild- und Textelementen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Die Linie über dem Fußbereich markiert den freizuhaltenden Bereich, kann aber als Element entfallen.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15" name="Bildplatzhalter 14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076" t="923" r="47662" b="56997"/>
          <a:stretch/>
        </p:blipFill>
        <p:spPr>
          <a:xfrm>
            <a:off x="6267449" y="1503364"/>
            <a:ext cx="5187949" cy="4344985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5" name="Textfeld 4"/>
          <p:cNvSpPr txBox="1"/>
          <p:nvPr/>
        </p:nvSpPr>
        <p:spPr>
          <a:xfrm>
            <a:off x="6254180" y="5479017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mehr Informationen zu diesem Thema:</a:t>
            </a:r>
            <a:br>
              <a:rPr lang="de-DE" sz="1200" dirty="0">
                <a:solidFill>
                  <a:schemeClr val="accent1"/>
                </a:solidFill>
              </a:rPr>
            </a:br>
            <a:r>
              <a:rPr lang="de-DE" sz="1200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4"/>
              </a:rPr>
              <a:t> </a:t>
            </a:r>
            <a:r>
              <a:rPr lang="de-DE" sz="1200" dirty="0">
                <a:solidFill>
                  <a:schemeClr val="accent1"/>
                </a:solidFill>
                <a:hlinkClick r:id="rId4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4"/>
              </a:rPr>
              <a:t>/ Führungslinien</a:t>
            </a:r>
            <a:endParaRPr lang="de-DE" sz="1200" dirty="0">
              <a:solidFill>
                <a:schemeClr val="accent1"/>
              </a:solidFill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8413122" y="1724347"/>
            <a:ext cx="648000" cy="25685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8060382" y="2430781"/>
            <a:ext cx="1039815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8090862" y="2839615"/>
            <a:ext cx="1955760" cy="97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70406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6327053" cy="1661993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Barrierefreiheit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Hinweise zur Erstellung </a:t>
            </a:r>
            <a:br>
              <a:rPr lang="de-DE" sz="3600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barrierefreier Präsentationen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99743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Barrierefrei </a:t>
            </a:r>
            <a:br>
              <a:rPr lang="de-DE" dirty="0"/>
            </a:br>
            <a:r>
              <a:rPr lang="de-DE" b="0" dirty="0"/>
              <a:t>kommunizieren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spcBef>
                <a:spcPts val="3000"/>
              </a:spcBef>
              <a:spcAft>
                <a:spcPts val="1200"/>
              </a:spcAft>
            </a:pPr>
            <a:r>
              <a:rPr lang="de-DE" dirty="0"/>
              <a:t>Folgende Aspekte sind wesentlich, um ein barrierefreies Dokument zu erstellen:</a:t>
            </a:r>
          </a:p>
          <a:p>
            <a:pPr lvl="1"/>
            <a:r>
              <a:rPr lang="de-DE" dirty="0"/>
              <a:t>Inhaltsfelder im Layout nutzen (S. 14)</a:t>
            </a:r>
          </a:p>
          <a:p>
            <a:pPr lvl="1"/>
            <a:r>
              <a:rPr lang="de-DE" dirty="0"/>
              <a:t>Formatvorlagen für Text nutzen (S.15)</a:t>
            </a:r>
          </a:p>
          <a:p>
            <a:pPr lvl="1"/>
            <a:r>
              <a:rPr lang="de-DE" dirty="0"/>
              <a:t>Leerzeilen vermeiden</a:t>
            </a:r>
          </a:p>
          <a:p>
            <a:pPr lvl="1"/>
            <a:r>
              <a:rPr lang="de-DE" dirty="0"/>
              <a:t>Umfangreiche Anpassungen im Folienmaster vornehmen. Auf Schriftgröße und Farbkontraste achten. Kontrastrechner auf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 </a:t>
            </a:r>
            <a:r>
              <a:rPr lang="de-DE" dirty="0">
                <a:solidFill>
                  <a:srgbClr val="0069B4"/>
                </a:solidFill>
                <a:hlinkClick r:id="rId2"/>
              </a:rPr>
              <a:t>http://www.leserlich.info/</a:t>
            </a:r>
            <a:r>
              <a:rPr lang="de-DE" dirty="0">
                <a:solidFill>
                  <a:srgbClr val="0069B4"/>
                </a:solidFill>
              </a:rPr>
              <a:t> </a:t>
            </a:r>
            <a:r>
              <a:rPr lang="de-DE" dirty="0"/>
              <a:t>oder installiert der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 </a:t>
            </a:r>
            <a:r>
              <a:rPr lang="de-DE" dirty="0" err="1">
                <a:hlinkClick r:id="rId3"/>
              </a:rPr>
              <a:t>Colour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contrast</a:t>
            </a:r>
            <a:r>
              <a:rPr lang="de-DE" dirty="0">
                <a:hlinkClick r:id="rId3"/>
              </a:rPr>
              <a:t> </a:t>
            </a:r>
            <a:r>
              <a:rPr lang="de-DE" dirty="0" err="1">
                <a:hlinkClick r:id="rId3"/>
              </a:rPr>
              <a:t>analyzer</a:t>
            </a:r>
            <a:r>
              <a:rPr lang="de-DE" dirty="0">
                <a:hlinkClick r:id="rId3"/>
              </a:rPr>
              <a:t> CCA</a:t>
            </a:r>
            <a:r>
              <a:rPr lang="de-DE" dirty="0"/>
              <a:t>)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Bilder gruppieren</a:t>
            </a:r>
          </a:p>
          <a:p>
            <a:pPr lvl="1"/>
            <a:r>
              <a:rPr lang="de-DE" dirty="0"/>
              <a:t>Bildbeschreibung erstellen</a:t>
            </a:r>
          </a:p>
          <a:p>
            <a:pPr lvl="1"/>
            <a:r>
              <a:rPr lang="de-DE" dirty="0"/>
              <a:t>Diagramme, </a:t>
            </a:r>
            <a:r>
              <a:rPr lang="de-DE" dirty="0" err="1"/>
              <a:t>Smartart</a:t>
            </a:r>
            <a:r>
              <a:rPr lang="de-DE" dirty="0"/>
              <a:t> etc. am besten als Bilddatei mit Alt-Text einbinden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Einstellungen für Sprache und Inhaltsverzeichnis beim PDF-Export berücksichtigen.</a:t>
            </a:r>
            <a:br>
              <a:rPr lang="de-DE" dirty="0"/>
            </a:b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de-DE" dirty="0">
                <a:hlinkClick r:id="rId4"/>
              </a:rPr>
              <a:t>Weitere Informationen zu diesem Thema </a:t>
            </a:r>
            <a:r>
              <a:rPr lang="de-DE" dirty="0"/>
              <a:t>auf den Serviceseiten der TUD sowie auf den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 </a:t>
            </a:r>
            <a:r>
              <a:rPr lang="de-DE" dirty="0">
                <a:hlinkClick r:id="rId5"/>
              </a:rPr>
              <a:t>Seiten des ELVIS 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148937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Hinweise</a:t>
            </a:r>
            <a:r>
              <a:rPr lang="de-DE" sz="3600" dirty="0">
                <a:solidFill>
                  <a:schemeClr val="bg1"/>
                </a:solidFill>
                <a:latin typeface="+mj-lt"/>
              </a:rPr>
              <a:t> </a:t>
            </a:r>
            <a:br>
              <a:rPr lang="de-DE" sz="3600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zur Arbeit mit der Präsentationsvorlage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80545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Neue Datei </a:t>
            </a:r>
            <a:br>
              <a:rPr lang="de-DE" dirty="0"/>
            </a:br>
            <a:r>
              <a:rPr lang="de-DE" b="0" dirty="0"/>
              <a:t>erstellen</a:t>
            </a:r>
            <a:r>
              <a:rPr lang="de-DE" dirty="0"/>
              <a:t/>
            </a:r>
            <a:br>
              <a:rPr lang="de-DE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Bei einer neuen PowerPoint-Präsentation kann man die Vorlage entweder als </a:t>
            </a:r>
            <a:r>
              <a:rPr lang="de-DE" b="1" dirty="0"/>
              <a:t>„benutzerdefinierte“ Vorlage</a:t>
            </a:r>
            <a:r>
              <a:rPr lang="de-DE" dirty="0"/>
              <a:t>  oder als </a:t>
            </a:r>
            <a:r>
              <a:rPr lang="de-DE" b="1" dirty="0"/>
              <a:t>„empfohlenes“ Design</a:t>
            </a:r>
            <a:r>
              <a:rPr lang="de-DE" dirty="0"/>
              <a:t> auswählen.</a:t>
            </a:r>
          </a:p>
          <a:p>
            <a:pPr lvl="1"/>
            <a:r>
              <a:rPr lang="de-DE" dirty="0"/>
              <a:t>So lassen sich auch weitere Formatierungen z. B. für Diagramme in Excel anlegen.</a:t>
            </a:r>
          </a:p>
          <a:p>
            <a:r>
              <a:rPr lang="de-DE" sz="1200" b="0" dirty="0"/>
              <a:t>mehr Informationen zu diesem Thema: </a:t>
            </a:r>
            <a:r>
              <a:rPr lang="de-DE" sz="1200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Designs</a:t>
            </a:r>
            <a:endParaRPr lang="de-DE" sz="1200" dirty="0">
              <a:solidFill>
                <a:schemeClr val="accent1"/>
              </a:solidFill>
            </a:endParaRP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10" name="Bildplatzhalter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" t="921" r="1421" b="23270"/>
          <a:stretch/>
        </p:blipFill>
        <p:spPr>
          <a:xfrm>
            <a:off x="6275898" y="3044794"/>
            <a:ext cx="5175367" cy="2795587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1" name="Rechteck 10"/>
          <p:cNvSpPr/>
          <p:nvPr/>
        </p:nvSpPr>
        <p:spPr>
          <a:xfrm>
            <a:off x="8730633" y="4722926"/>
            <a:ext cx="1253337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7" r="39598" b="54841"/>
          <a:stretch/>
        </p:blipFill>
        <p:spPr>
          <a:xfrm>
            <a:off x="865097" y="3044794"/>
            <a:ext cx="5206093" cy="2789479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14" name="Rechteck 13"/>
          <p:cNvSpPr/>
          <p:nvPr/>
        </p:nvSpPr>
        <p:spPr>
          <a:xfrm>
            <a:off x="3700130" y="4518836"/>
            <a:ext cx="2371059" cy="13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860963" y="3673983"/>
            <a:ext cx="797716" cy="272705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39667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Arbeiten </a:t>
            </a:r>
            <a:br>
              <a:rPr lang="de-DE" dirty="0"/>
            </a:br>
            <a:r>
              <a:rPr lang="de-DE" b="0" dirty="0"/>
              <a:t>mit der Präsentationsvorlage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pic>
        <p:nvPicPr>
          <p:cNvPr id="7" name="Bildplatzhalter 6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" r="14808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Für jede neue Folie innerhalb einer Präsentation sollte man </a:t>
            </a:r>
            <a:r>
              <a:rPr lang="de-DE" b="1" dirty="0"/>
              <a:t>das passende Layout </a:t>
            </a:r>
            <a:r>
              <a:rPr lang="de-DE" dirty="0"/>
              <a:t>(einspaltig, zweispaltig, etc.)  wählen.</a:t>
            </a:r>
          </a:p>
          <a:p>
            <a:pPr lvl="1"/>
            <a:r>
              <a:rPr lang="de-DE" b="1" dirty="0"/>
              <a:t>Texte und Bilder</a:t>
            </a:r>
            <a:r>
              <a:rPr lang="de-DE" dirty="0"/>
              <a:t> sollte man </a:t>
            </a:r>
            <a:r>
              <a:rPr lang="de-DE" b="1" dirty="0"/>
              <a:t>direkt in</a:t>
            </a:r>
            <a:r>
              <a:rPr lang="de-DE" dirty="0"/>
              <a:t> den vorgegebene </a:t>
            </a:r>
            <a:r>
              <a:rPr lang="de-DE" b="1" dirty="0"/>
              <a:t>Feldern platzieren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Für sich häufig wiederholenden Anordnungen von Bild- und Textelementen lohnt es sich, in den Masterfolien </a:t>
            </a:r>
            <a:r>
              <a:rPr lang="de-DE" b="1" dirty="0"/>
              <a:t>zusätzliche Layouts anzulegen</a:t>
            </a:r>
            <a:r>
              <a:rPr lang="de-DE" dirty="0"/>
              <a:t>.</a:t>
            </a:r>
          </a:p>
          <a:p>
            <a:pPr lvl="1">
              <a:spcBef>
                <a:spcPts val="3000"/>
              </a:spcBef>
            </a:pPr>
            <a:r>
              <a:rPr lang="de-DE" dirty="0"/>
              <a:t>So ist es sehr schnell möglich, aus verschiedenen Präsentationen eine gemeinsame zusammen zu stellen und das Layout auf ein einheitliches Layout anzupassen.</a:t>
            </a:r>
          </a:p>
          <a:p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6568101" y="2125439"/>
            <a:ext cx="882451" cy="72990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/>
          <p:cNvSpPr/>
          <p:nvPr/>
        </p:nvSpPr>
        <p:spPr>
          <a:xfrm>
            <a:off x="7647400" y="2321155"/>
            <a:ext cx="3807999" cy="345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6568101" y="1743236"/>
            <a:ext cx="252722" cy="275347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8536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Texte  </a:t>
            </a:r>
            <a:br>
              <a:rPr lang="de-DE" dirty="0"/>
            </a:br>
            <a:r>
              <a:rPr lang="de-DE" b="0" dirty="0"/>
              <a:t>über Listenebene formatieren 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Am schnellsten lassen sich einheitlich gestaltete </a:t>
            </a:r>
            <a:r>
              <a:rPr lang="de-DE" b="1" dirty="0"/>
              <a:t>Texte, durch</a:t>
            </a:r>
            <a:r>
              <a:rPr lang="de-DE" dirty="0"/>
              <a:t> eine Formatierung über das </a:t>
            </a:r>
            <a:r>
              <a:rPr lang="de-DE" b="1" dirty="0"/>
              <a:t>Menü „Start“ </a:t>
            </a:r>
            <a:r>
              <a:rPr lang="de-DE" b="1" dirty="0">
                <a:sym typeface="Wingdings" panose="05000000000000000000" pitchFamily="2" charset="2"/>
              </a:rPr>
              <a:t> „</a:t>
            </a:r>
            <a:r>
              <a:rPr lang="de-DE" b="1" dirty="0"/>
              <a:t>Listenebene erhöhen oder verringern“ anpassen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Die hier voreingestellten Textformate </a:t>
            </a:r>
          </a:p>
          <a:p>
            <a:pPr lvl="2"/>
            <a:r>
              <a:rPr lang="de-DE" dirty="0"/>
              <a:t>Schriftgröße</a:t>
            </a:r>
          </a:p>
          <a:p>
            <a:pPr lvl="2"/>
            <a:r>
              <a:rPr lang="de-DE" dirty="0"/>
              <a:t>Anstriche</a:t>
            </a:r>
          </a:p>
          <a:p>
            <a:pPr lvl="2"/>
            <a:r>
              <a:rPr lang="de-DE" dirty="0"/>
              <a:t>Tabulatoren</a:t>
            </a:r>
          </a:p>
          <a:p>
            <a:pPr lvl="2"/>
            <a:r>
              <a:rPr lang="de-DE" dirty="0"/>
              <a:t>Textfarbe, etc.</a:t>
            </a:r>
          </a:p>
          <a:p>
            <a:pPr lvl="1"/>
            <a:r>
              <a:rPr lang="de-DE" dirty="0"/>
              <a:t>kann man ebenfalls </a:t>
            </a:r>
            <a:r>
              <a:rPr lang="de-DE" b="1" dirty="0"/>
              <a:t>im Folienmaster anpassen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Kleinere Änderungen und Hervorhebungen können direkt im Text über die Anpassung von Schrift oder Absatz vorgenommen werden.</a:t>
            </a:r>
          </a:p>
        </p:txBody>
      </p:sp>
      <p:pic>
        <p:nvPicPr>
          <p:cNvPr id="10" name="Bildplatzhalter 9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14" r="1948"/>
          <a:stretch/>
        </p:blipFill>
        <p:spPr/>
      </p:pic>
      <p:sp>
        <p:nvSpPr>
          <p:cNvPr id="11" name="Rechteck 10"/>
          <p:cNvSpPr/>
          <p:nvPr/>
        </p:nvSpPr>
        <p:spPr>
          <a:xfrm>
            <a:off x="9030647" y="2019249"/>
            <a:ext cx="439947" cy="232913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9249957" y="2698064"/>
            <a:ext cx="1661272" cy="432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0297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Platzierung von Zweitlogos  Anordnungsmöglichkeiten</a:t>
            </a:r>
            <a:endParaRPr lang="de-DE" dirty="0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/>
              <a:t>Das Zweitlogo darf nicht größer sein als das TUD Logo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0602" y="5613616"/>
            <a:ext cx="2124798" cy="51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366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Anordnung Zweitlogo </a:t>
            </a:r>
            <a:br>
              <a:rPr lang="de-DE" dirty="0"/>
            </a:br>
            <a:r>
              <a:rPr lang="de-DE" b="0" dirty="0"/>
              <a:t>bei Struktureinheiten/Projekten </a:t>
            </a:r>
            <a:r>
              <a:rPr lang="de-DE" dirty="0"/>
              <a:t>mit</a:t>
            </a:r>
            <a:r>
              <a:rPr lang="de-DE" b="0" dirty="0"/>
              <a:t> DRESDEN-concept Bezug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Zweitlogo</a:t>
            </a:r>
            <a:endParaRPr lang="de-DE" dirty="0"/>
          </a:p>
          <a:p>
            <a:pPr lvl="2"/>
            <a:r>
              <a:rPr lang="de-DE" dirty="0"/>
              <a:t>In der Fußzeile</a:t>
            </a:r>
          </a:p>
          <a:p>
            <a:pPr lvl="2">
              <a:spcBef>
                <a:spcPts val="0"/>
              </a:spcBef>
            </a:pPr>
            <a:r>
              <a:rPr lang="de-DE" dirty="0"/>
              <a:t>Links neben DRESDEN-concept Logo</a:t>
            </a:r>
          </a:p>
          <a:p>
            <a:pPr lvl="2">
              <a:spcBef>
                <a:spcPts val="0"/>
              </a:spcBef>
            </a:pPr>
            <a:r>
              <a:rPr lang="de-DE" dirty="0"/>
              <a:t>Höhe Zweitlogo nicht größer als Höhe des TUD Logos</a:t>
            </a:r>
          </a:p>
          <a:p>
            <a:pPr lvl="2">
              <a:spcBef>
                <a:spcPts val="0"/>
              </a:spcBef>
              <a:spcAft>
                <a:spcPts val="1800"/>
              </a:spcAft>
            </a:pPr>
            <a:r>
              <a:rPr lang="de-DE" dirty="0"/>
              <a:t>Vertikale Ausrichtung am TUD Logo</a:t>
            </a:r>
          </a:p>
          <a:p>
            <a:pPr lvl="2"/>
            <a:r>
              <a:rPr lang="de-DE" dirty="0"/>
              <a:t>Zweitlogo in der obersten Master-Folie positionieren </a:t>
            </a:r>
            <a:br>
              <a:rPr lang="de-DE" dirty="0"/>
            </a:br>
            <a:r>
              <a:rPr lang="de-DE" dirty="0"/>
              <a:t>und Seitenzahl ggf. nach links verschieben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0637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99093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el 2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de-DE" dirty="0"/>
              <a:t>Anordnung Zweitlogo </a:t>
            </a:r>
            <a:br>
              <a:rPr lang="de-DE" dirty="0"/>
            </a:br>
            <a:r>
              <a:rPr lang="de-DE" b="0" dirty="0"/>
              <a:t>bei Struktureinheiten/Projekten </a:t>
            </a:r>
            <a:r>
              <a:rPr lang="de-DE" dirty="0"/>
              <a:t>ohne</a:t>
            </a:r>
            <a:r>
              <a:rPr lang="de-DE" b="0" dirty="0"/>
              <a:t> DRESDEN-concept Bezug</a:t>
            </a:r>
          </a:p>
        </p:txBody>
      </p:sp>
      <p:sp>
        <p:nvSpPr>
          <p:cNvPr id="11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/>
          <a:p>
            <a:pPr lvl="1"/>
            <a:r>
              <a:rPr lang="de-DE" b="1" dirty="0"/>
              <a:t>Zweitlogo</a:t>
            </a:r>
            <a:endParaRPr lang="de-DE" dirty="0"/>
          </a:p>
          <a:p>
            <a:pPr lvl="2"/>
            <a:r>
              <a:rPr lang="de-DE" dirty="0"/>
              <a:t>In der Fußzeile</a:t>
            </a:r>
          </a:p>
          <a:p>
            <a:pPr lvl="2">
              <a:spcBef>
                <a:spcPts val="0"/>
              </a:spcBef>
            </a:pPr>
            <a:r>
              <a:rPr lang="de-DE" dirty="0"/>
              <a:t>Zweitlogo anstelle des DRESDEN-concept Logos</a:t>
            </a:r>
          </a:p>
          <a:p>
            <a:pPr lvl="2">
              <a:spcBef>
                <a:spcPts val="0"/>
              </a:spcBef>
            </a:pPr>
            <a:r>
              <a:rPr lang="de-DE" dirty="0"/>
              <a:t>Höhe Zweitlogo nicht größer als Höhe des TUD Logos</a:t>
            </a:r>
          </a:p>
          <a:p>
            <a:pPr lvl="2">
              <a:spcBef>
                <a:spcPts val="0"/>
              </a:spcBef>
            </a:pPr>
            <a:r>
              <a:rPr lang="de-DE" dirty="0"/>
              <a:t>Vertikale Ausrichtung am TUD Logo</a:t>
            </a:r>
          </a:p>
          <a:p>
            <a:pPr lvl="2">
              <a:spcBef>
                <a:spcPts val="0"/>
              </a:spcBef>
              <a:spcAft>
                <a:spcPts val="2400"/>
              </a:spcAft>
            </a:pPr>
            <a:r>
              <a:rPr lang="de-DE" dirty="0"/>
              <a:t>Ausrichtung horizontal rechtsbündig an Hilfslinie/Raster</a:t>
            </a:r>
          </a:p>
          <a:p>
            <a:pPr lvl="2"/>
            <a:r>
              <a:rPr lang="de-DE" dirty="0"/>
              <a:t>Zweitlogo in der obersten Master-Folie an der Stelle des </a:t>
            </a:r>
            <a:r>
              <a:rPr lang="de-DE" dirty="0" err="1"/>
              <a:t>DDc</a:t>
            </a:r>
            <a:r>
              <a:rPr lang="de-DE" dirty="0"/>
              <a:t>-Logos ersetzen</a:t>
            </a:r>
          </a:p>
        </p:txBody>
      </p:sp>
      <p:sp>
        <p:nvSpPr>
          <p:cNvPr id="8" name="Rechteck 7"/>
          <p:cNvSpPr/>
          <p:nvPr/>
        </p:nvSpPr>
        <p:spPr>
          <a:xfrm>
            <a:off x="9671050" y="6210677"/>
            <a:ext cx="2175510" cy="6473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6278" y="6330950"/>
            <a:ext cx="1353278" cy="3302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813222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Inhalte </a:t>
            </a:r>
            <a:br>
              <a:rPr lang="de-DE" dirty="0"/>
            </a:br>
            <a:r>
              <a:rPr lang="de-DE" b="0" dirty="0"/>
              <a:t>des Beispielfoliensatzes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Elemente</a:t>
            </a:r>
            <a:r>
              <a:rPr lang="de-DE" dirty="0"/>
              <a:t> des Corporate Design der 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Logo</a:t>
            </a:r>
          </a:p>
          <a:p>
            <a:pPr lvl="2">
              <a:spcBef>
                <a:spcPts val="0"/>
              </a:spcBef>
            </a:pPr>
            <a:r>
              <a:rPr lang="de-DE" dirty="0"/>
              <a:t>Schrift</a:t>
            </a:r>
          </a:p>
          <a:p>
            <a:pPr lvl="2">
              <a:spcBef>
                <a:spcPts val="0"/>
              </a:spcBef>
            </a:pPr>
            <a:r>
              <a:rPr lang="de-DE" dirty="0"/>
              <a:t>Farben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Raster</a:t>
            </a:r>
          </a:p>
          <a:p>
            <a:pPr lvl="1"/>
            <a:r>
              <a:rPr lang="de-DE" b="1" dirty="0"/>
              <a:t>Vorlagendatei</a:t>
            </a:r>
            <a:r>
              <a:rPr lang="de-DE" dirty="0"/>
              <a:t> speichern</a:t>
            </a:r>
          </a:p>
          <a:p>
            <a:pPr lvl="1"/>
            <a:r>
              <a:rPr lang="de-DE" b="1" dirty="0"/>
              <a:t>Barrierefreiheit</a:t>
            </a:r>
          </a:p>
          <a:p>
            <a:pPr lvl="1"/>
            <a:r>
              <a:rPr lang="de-DE" b="1" dirty="0"/>
              <a:t>Zweitlogos</a:t>
            </a:r>
            <a:r>
              <a:rPr lang="de-DE" dirty="0"/>
              <a:t> – Anordnungsmöglichkeiten auf Titel- und Inhaltsfolien</a:t>
            </a:r>
          </a:p>
          <a:p>
            <a:pPr lvl="1"/>
            <a:r>
              <a:rPr lang="de-DE" b="1" dirty="0"/>
              <a:t>Hinweise</a:t>
            </a:r>
            <a:r>
              <a:rPr lang="de-DE" dirty="0"/>
              <a:t> zum Umgang mit der Präsentationsvorlage</a:t>
            </a:r>
          </a:p>
          <a:p>
            <a:pPr lvl="1"/>
            <a:r>
              <a:rPr lang="de-DE" b="1" dirty="0"/>
              <a:t>Beispielseiten</a:t>
            </a:r>
            <a:r>
              <a:rPr lang="de-DE" dirty="0"/>
              <a:t> mit Inhalten der 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TU Dresden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Diagramme</a:t>
            </a:r>
          </a:p>
          <a:p>
            <a:pPr lvl="2">
              <a:spcBef>
                <a:spcPts val="0"/>
              </a:spcBef>
            </a:pPr>
            <a:r>
              <a:rPr lang="de-DE" dirty="0"/>
              <a:t>Infografiken</a:t>
            </a:r>
          </a:p>
          <a:p>
            <a:pPr lvl="2">
              <a:spcBef>
                <a:spcPts val="0"/>
              </a:spcBef>
            </a:pPr>
            <a:r>
              <a:rPr lang="de-DE" dirty="0"/>
              <a:t>DRESDEN-concept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1232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Titelfolie V1</a:t>
            </a:r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Standard: mit weißem Kopfbereich und TUD-Logo in blau</a:t>
            </a:r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alternative Beispiele nachfolgend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Inhaltsbereich Blauverlauf und weiße Schrift. Auf Kontraste und Lesbarkeit achten!</a:t>
            </a:r>
          </a:p>
        </p:txBody>
      </p:sp>
    </p:spTree>
    <p:extLst>
      <p:ext uri="{BB962C8B-B14F-4D97-AF65-F5344CB8AC3E}">
        <p14:creationId xmlns:p14="http://schemas.microsoft.com/office/powerpoint/2010/main" val="37968702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4469" y="1421384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7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22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Titelfolie V2</a:t>
            </a:r>
          </a:p>
        </p:txBody>
      </p:sp>
      <p:sp>
        <p:nvSpPr>
          <p:cNvPr id="1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Beispielhafte Darstellung für Verwendung eines Key </a:t>
            </a:r>
            <a:r>
              <a:rPr lang="de-DE" dirty="0" err="1"/>
              <a:t>Visuals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mit Key Visual im Hintergrund</a:t>
            </a:r>
          </a:p>
        </p:txBody>
      </p:sp>
      <p:sp>
        <p:nvSpPr>
          <p:cNvPr id="21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 ausreichend Kontrast der Schrift zum Hintergrund achten!</a:t>
            </a:r>
            <a:br>
              <a:rPr lang="de-DE" dirty="0"/>
            </a:br>
            <a:r>
              <a:rPr lang="de-DE" dirty="0"/>
              <a:t>(Bsp. Professur für Datenschutz und Datensicherheit)</a:t>
            </a:r>
            <a:br>
              <a:rPr lang="de-DE" dirty="0"/>
            </a:br>
            <a:r>
              <a:rPr lang="de-DE" dirty="0"/>
              <a:t>auf Hintergrund Blau (ganzseitig möglich).</a:t>
            </a:r>
          </a:p>
        </p:txBody>
      </p:sp>
    </p:spTree>
    <p:extLst>
      <p:ext uri="{BB962C8B-B14F-4D97-AF65-F5344CB8AC3E}">
        <p14:creationId xmlns:p14="http://schemas.microsoft.com/office/powerpoint/2010/main" val="3123388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Titelfolie V3</a:t>
            </a:r>
            <a:br>
              <a:rPr lang="de-DE"/>
            </a:br>
            <a:endParaRPr lang="de-DE" dirty="0"/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Beispielhafte Darstellung für Verwendung eines Key </a:t>
            </a:r>
            <a:r>
              <a:rPr lang="de-DE" dirty="0" err="1"/>
              <a:t>Visuals</a:t>
            </a:r>
            <a:endParaRPr lang="de-DE" dirty="0"/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Textplatzhalter 9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mit Key Visual im Hintergrund</a:t>
            </a:r>
          </a:p>
        </p:txBody>
      </p:sp>
      <p:sp>
        <p:nvSpPr>
          <p:cNvPr id="12" name="Textplatzhalter 1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Auf ausreichend Kontrast der Schrift zum Hintergrund achten!</a:t>
            </a:r>
            <a:br>
              <a:rPr lang="de-DE" dirty="0"/>
            </a:br>
            <a:r>
              <a:rPr lang="de-DE" dirty="0"/>
              <a:t>(Bsp. Professur für Datenschutz und Datensicherheit)</a:t>
            </a:r>
            <a:br>
              <a:rPr lang="de-DE" dirty="0"/>
            </a:br>
            <a:r>
              <a:rPr lang="de-DE" dirty="0"/>
              <a:t>auf Hintergrund Blauverlauf (ganzseitig möglich).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2696" y="1092739"/>
            <a:ext cx="4089826" cy="295422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618686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516" y="26249"/>
            <a:ext cx="6660968" cy="6887441"/>
          </a:xfrm>
          <a:prstGeom prst="rect">
            <a:avLst/>
          </a:prstGeom>
        </p:spPr>
      </p:pic>
      <p:sp>
        <p:nvSpPr>
          <p:cNvPr id="3" name="Textplatzhalt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Titelfolie V4</a:t>
            </a:r>
            <a:br>
              <a:rPr lang="de-DE"/>
            </a:br>
            <a:endParaRPr lang="de-DE" dirty="0"/>
          </a:p>
        </p:txBody>
      </p:sp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5589672" cy="246221"/>
          </a:xfrm>
        </p:spPr>
        <p:txBody>
          <a:bodyPr/>
          <a:lstStyle/>
          <a:p>
            <a:r>
              <a:rPr lang="de-DE" dirty="0"/>
              <a:t>Folienlayout weiß und TUD-Logo in blau und blaue Schrift. </a:t>
            </a:r>
          </a:p>
        </p:txBody>
      </p:sp>
      <p:sp>
        <p:nvSpPr>
          <p:cNvPr id="13" name="Textplatzhalter 1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/>
              <a:t>mit Key Visual im Hintergrund</a:t>
            </a:r>
            <a:endParaRPr lang="de-DE" dirty="0"/>
          </a:p>
        </p:txBody>
      </p:sp>
      <p:sp>
        <p:nvSpPr>
          <p:cNvPr id="14" name="Textplatzhalter 1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3983783" cy="246221"/>
          </a:xfrm>
        </p:spPr>
        <p:txBody>
          <a:bodyPr/>
          <a:lstStyle/>
          <a:p>
            <a:r>
              <a:rPr lang="de-DE" dirty="0"/>
              <a:t>Optional Key Visual </a:t>
            </a:r>
            <a:r>
              <a:rPr lang="de-DE" dirty="0" err="1"/>
              <a:t>ergänzbar</a:t>
            </a:r>
            <a:r>
              <a:rPr lang="de-DE" dirty="0"/>
              <a:t> (vgl. V2, V3)</a:t>
            </a:r>
          </a:p>
        </p:txBody>
      </p:sp>
    </p:spTree>
    <p:extLst>
      <p:ext uri="{BB962C8B-B14F-4D97-AF65-F5344CB8AC3E}">
        <p14:creationId xmlns:p14="http://schemas.microsoft.com/office/powerpoint/2010/main" val="27986515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Bildplatzhalter 24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8" b="7848"/>
          <a:stretch/>
        </p:blipFill>
        <p:spPr/>
      </p:pic>
      <p:sp>
        <p:nvSpPr>
          <p:cNvPr id="32" name="Bildplatzhalter 31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29" name="Textplatzhalter 28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885456" cy="492443"/>
          </a:xfrm>
        </p:spPr>
        <p:txBody>
          <a:bodyPr/>
          <a:lstStyle/>
          <a:p>
            <a:r>
              <a:rPr lang="de-DE" dirty="0"/>
              <a:t>Titelfolie V5a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740131" cy="246221"/>
          </a:xfrm>
        </p:spPr>
        <p:txBody>
          <a:bodyPr/>
          <a:lstStyle/>
          <a:p>
            <a:r>
              <a:rPr lang="de-DE" dirty="0"/>
              <a:t>TUD Logo vor möglichst ruhigem Bildausschnitt. </a:t>
            </a:r>
          </a:p>
        </p:txBody>
      </p:sp>
      <p:sp>
        <p:nvSpPr>
          <p:cNvPr id="30" name="Textplatzhalter 2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21" name="Textplatzhalter 20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813595" cy="492443"/>
          </a:xfrm>
        </p:spPr>
        <p:txBody>
          <a:bodyPr/>
          <a:lstStyle/>
          <a:p>
            <a:r>
              <a:rPr lang="de-DE" dirty="0"/>
              <a:t>mit Foto ganzseitig </a:t>
            </a:r>
          </a:p>
        </p:txBody>
      </p:sp>
      <p:sp>
        <p:nvSpPr>
          <p:cNvPr id="15" name="Textplatzhalter 14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867012" cy="492443"/>
          </a:xfrm>
        </p:spPr>
        <p:txBody>
          <a:bodyPr/>
          <a:lstStyle/>
          <a:p>
            <a:r>
              <a:rPr lang="de-DE" dirty="0"/>
              <a:t>mit Foto ganzseitig Auf ausreichend Kontrast der Schrift zum Hintergrund achten!</a:t>
            </a:r>
            <a:br>
              <a:rPr lang="de-DE" dirty="0"/>
            </a:br>
            <a:r>
              <a:rPr lang="de-DE" dirty="0"/>
              <a:t>(ggf. weiß teiltransparent 10% oder invers dunkelblau hinterlegen)</a:t>
            </a:r>
          </a:p>
        </p:txBody>
      </p:sp>
      <p:sp>
        <p:nvSpPr>
          <p:cNvPr id="31" name="Bildplatzhalter 30"/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4804603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Bildplatzhalter 35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45" b="7845"/>
          <a:stretch/>
        </p:blipFill>
        <p:spPr/>
      </p:pic>
      <p:sp>
        <p:nvSpPr>
          <p:cNvPr id="8" name="Bildplatzhalter 7"/>
          <p:cNvSpPr>
            <a:spLocks noGrp="1"/>
          </p:cNvSpPr>
          <p:nvPr>
            <p:ph type="pic" sz="quarter" idx="16"/>
          </p:nvPr>
        </p:nvSpPr>
        <p:spPr/>
      </p:sp>
      <p:sp>
        <p:nvSpPr>
          <p:cNvPr id="7" name="Bildplatzhalter 6"/>
          <p:cNvSpPr>
            <a:spLocks noGrp="1"/>
          </p:cNvSpPr>
          <p:nvPr>
            <p:ph type="pic" sz="quarter" idx="15"/>
          </p:nvPr>
        </p:nvSpPr>
        <p:spPr/>
      </p:sp>
      <p:sp>
        <p:nvSpPr>
          <p:cNvPr id="15" name="Textplatzhalter 1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mit Foto ganzseitig</a:t>
            </a:r>
            <a:endParaRPr lang="de-DE" dirty="0"/>
          </a:p>
        </p:txBody>
      </p:sp>
      <p:sp>
        <p:nvSpPr>
          <p:cNvPr id="11" name="Titel 10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896677" cy="492443"/>
          </a:xfrm>
        </p:spPr>
        <p:txBody>
          <a:bodyPr/>
          <a:lstStyle/>
          <a:p>
            <a:r>
              <a:rPr lang="de-DE" dirty="0"/>
              <a:t>Titelfolie V5b </a:t>
            </a:r>
          </a:p>
        </p:txBody>
      </p:sp>
      <p:sp>
        <p:nvSpPr>
          <p:cNvPr id="12" name="Untertitel 11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4793029" cy="246221"/>
          </a:xfrm>
        </p:spPr>
        <p:txBody>
          <a:bodyPr/>
          <a:lstStyle/>
          <a:p>
            <a:r>
              <a:rPr lang="de-DE" dirty="0"/>
              <a:t>TUD Logo vor möglichst ruhigem Bildausschnitt. 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3813595" cy="492443"/>
          </a:xfrm>
        </p:spPr>
        <p:txBody>
          <a:bodyPr/>
          <a:lstStyle/>
          <a:p>
            <a:r>
              <a:rPr lang="de-DE" dirty="0"/>
              <a:t>mit Foto ganzseitig 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6404561" cy="738664"/>
          </a:xfrm>
        </p:spPr>
        <p:txBody>
          <a:bodyPr/>
          <a:lstStyle/>
          <a:p>
            <a:r>
              <a:rPr lang="de-DE" dirty="0"/>
              <a:t>Auf ausreichend Kontrast der Schrift zum Hintergrund achten! </a:t>
            </a:r>
            <a:br>
              <a:rPr lang="de-DE" dirty="0"/>
            </a:br>
            <a:r>
              <a:rPr lang="de-DE" dirty="0"/>
              <a:t>(ggf. weiß teiltransparent 10% oder invers dunkelblau hinterlegen)</a:t>
            </a:r>
            <a:br>
              <a:rPr lang="de-DE" dirty="0"/>
            </a:br>
            <a:r>
              <a:rPr lang="de-DE" dirty="0"/>
              <a:t>(Beispielbild!)</a:t>
            </a:r>
          </a:p>
        </p:txBody>
      </p:sp>
    </p:spTree>
    <p:extLst>
      <p:ext uri="{BB962C8B-B14F-4D97-AF65-F5344CB8AC3E}">
        <p14:creationId xmlns:p14="http://schemas.microsoft.com/office/powerpoint/2010/main" val="24668209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Beispielseite</a:t>
            </a:r>
          </a:p>
          <a:p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/>
              <a:t>Titelfolie V6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7444204" cy="246221"/>
          </a:xfrm>
        </p:spPr>
        <p:txBody>
          <a:bodyPr/>
          <a:lstStyle/>
          <a:p>
            <a:r>
              <a:rPr lang="de-DE" dirty="0"/>
              <a:t>Beispielhafte Darstellung mit farbigem Inhaltsbereich und Kopfbereich weiß.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016617" cy="492443"/>
          </a:xfrm>
        </p:spPr>
        <p:txBody>
          <a:bodyPr/>
          <a:lstStyle/>
          <a:p>
            <a:r>
              <a:rPr lang="de-DE" dirty="0"/>
              <a:t>Mit farbigem Hintergrund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7572444" cy="246221"/>
          </a:xfrm>
        </p:spPr>
        <p:txBody>
          <a:bodyPr/>
          <a:lstStyle/>
          <a:p>
            <a:r>
              <a:rPr lang="de-DE" dirty="0"/>
              <a:t>farbiger Inhaltsbereich (unterschiedliche Varianten der CD-Farben umsetzbar) </a:t>
            </a:r>
          </a:p>
        </p:txBody>
      </p:sp>
    </p:spTree>
    <p:extLst>
      <p:ext uri="{BB962C8B-B14F-4D97-AF65-F5344CB8AC3E}">
        <p14:creationId xmlns:p14="http://schemas.microsoft.com/office/powerpoint/2010/main" val="41881297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platzhalter 9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76" t="21197" r="13095" b="46146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Titelfolie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6538507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Verwendung eines Key Visuals, hier Beispiel: Diversity Management)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915709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mit Key Visual im Hintergrund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9916868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als Bildelement im Hintergrund möglich. Auf ausreichend Kontrast der 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1086812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3" t="17126" r="35663" b="59303"/>
          <a:stretch/>
        </p:blipFill>
        <p:spPr/>
      </p:pic>
      <p:sp>
        <p:nvSpPr>
          <p:cNvPr id="4" name="Textplatzhalter 3"/>
          <p:cNvSpPr>
            <a:spLocks noGrp="1"/>
          </p:cNvSpPr>
          <p:nvPr>
            <p:ph type="body" sz="quarter" idx="4294967295"/>
          </p:nvPr>
        </p:nvSpPr>
        <p:spPr>
          <a:xfrm>
            <a:off x="290304" y="349731"/>
            <a:ext cx="1776060" cy="514800"/>
          </a:xfrm>
        </p:spPr>
        <p:txBody>
          <a:bodyPr/>
          <a:lstStyle/>
          <a:p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636991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Titelfolie V7 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6211494" cy="246221"/>
          </a:xfrm>
        </p:spPr>
        <p:txBody>
          <a:bodyPr/>
          <a:lstStyle/>
          <a:p>
            <a:r>
              <a:rPr lang="de-DE" dirty="0"/>
              <a:t>Verwendung eines Key Visuals, hier Beispiel: Gesundheitsdienst </a:t>
            </a:r>
            <a:endParaRPr lang="de-DE" dirty="0">
              <a:solidFill>
                <a:schemeClr val="accent1"/>
              </a:solidFill>
            </a:endParaRP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5915709" cy="492443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mit Key Visual im Hintergrund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9916868" cy="246221"/>
          </a:xfrm>
        </p:spPr>
        <p:txBody>
          <a:bodyPr/>
          <a:lstStyle/>
          <a:p>
            <a:r>
              <a:rPr lang="de-DE" dirty="0">
                <a:solidFill>
                  <a:schemeClr val="accent1"/>
                </a:solidFill>
              </a:rPr>
              <a:t>als Bildelement im Hintergrund möglich. Auf ausreichend Kontrast der 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42396075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platzhalter 2"/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216" b="15216"/>
          <a:stretch/>
        </p:blipFill>
        <p:spPr/>
      </p:pic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82808" y="2852116"/>
            <a:ext cx="1461989" cy="246221"/>
          </a:xfrm>
        </p:spPr>
        <p:txBody>
          <a:bodyPr/>
          <a:lstStyle/>
          <a:p>
            <a:r>
              <a:rPr lang="de-DE" dirty="0"/>
              <a:t>Beispielseite </a:t>
            </a:r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>
          <a:xfrm>
            <a:off x="882771" y="3835706"/>
            <a:ext cx="2529589" cy="492443"/>
          </a:xfrm>
        </p:spPr>
        <p:txBody>
          <a:bodyPr/>
          <a:lstStyle/>
          <a:p>
            <a:r>
              <a:rPr lang="de-DE" dirty="0"/>
              <a:t>Titelfolie V8</a:t>
            </a:r>
          </a:p>
        </p:txBody>
      </p:sp>
      <p:sp>
        <p:nvSpPr>
          <p:cNvPr id="8" name="Untertitel 7"/>
          <p:cNvSpPr>
            <a:spLocks noGrp="1"/>
          </p:cNvSpPr>
          <p:nvPr>
            <p:ph type="subTitle" idx="1"/>
          </p:nvPr>
        </p:nvSpPr>
        <p:spPr>
          <a:xfrm>
            <a:off x="882772" y="5028236"/>
            <a:ext cx="6749399" cy="246221"/>
          </a:xfrm>
        </p:spPr>
        <p:txBody>
          <a:bodyPr/>
          <a:lstStyle/>
          <a:p>
            <a:r>
              <a:rPr lang="de-DE" dirty="0"/>
              <a:t>Beispielhafte Darstellung; Verwendung des Bildes vollflächig möglich </a:t>
            </a:r>
          </a:p>
        </p:txBody>
      </p:sp>
      <p:sp>
        <p:nvSpPr>
          <p:cNvPr id="17" name="Textplatzhalter 16"/>
          <p:cNvSpPr>
            <a:spLocks noGrp="1"/>
          </p:cNvSpPr>
          <p:nvPr>
            <p:ph type="body" sz="quarter" idx="11"/>
          </p:nvPr>
        </p:nvSpPr>
        <p:spPr>
          <a:xfrm>
            <a:off x="882808" y="3138045"/>
            <a:ext cx="6695217" cy="246221"/>
          </a:xfrm>
        </p:spPr>
        <p:txBody>
          <a:bodyPr/>
          <a:lstStyle/>
          <a:p>
            <a:r>
              <a:rPr lang="de-DE" dirty="0"/>
              <a:t>Auf ausreichend Kontrast von Logo/Schrift zum Hintergrund achten! </a:t>
            </a:r>
          </a:p>
        </p:txBody>
      </p:sp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>
          <a:xfrm>
            <a:off x="882770" y="4375609"/>
            <a:ext cx="1699234" cy="492443"/>
          </a:xfrm>
        </p:spPr>
        <p:txBody>
          <a:bodyPr/>
          <a:lstStyle/>
          <a:p>
            <a:r>
              <a:rPr lang="de-DE" dirty="0"/>
              <a:t>mit Foto</a:t>
            </a:r>
          </a:p>
        </p:txBody>
      </p:sp>
      <p:sp>
        <p:nvSpPr>
          <p:cNvPr id="16" name="Textplatzhalter 15"/>
          <p:cNvSpPr>
            <a:spLocks noGrp="1"/>
          </p:cNvSpPr>
          <p:nvPr>
            <p:ph type="body" sz="quarter" idx="13"/>
          </p:nvPr>
        </p:nvSpPr>
        <p:spPr>
          <a:xfrm>
            <a:off x="882808" y="5312641"/>
            <a:ext cx="6589418" cy="246221"/>
          </a:xfrm>
        </p:spPr>
        <p:txBody>
          <a:bodyPr/>
          <a:lstStyle/>
          <a:p>
            <a:r>
              <a:rPr lang="de-DE" dirty="0"/>
              <a:t>Auf ausreichend Kontrast von Logo/Schrift zum Hintergrund achten!</a:t>
            </a:r>
          </a:p>
        </p:txBody>
      </p:sp>
    </p:spTree>
    <p:extLst>
      <p:ext uri="{BB962C8B-B14F-4D97-AF65-F5344CB8AC3E}">
        <p14:creationId xmlns:p14="http://schemas.microsoft.com/office/powerpoint/2010/main" val="425955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Elemente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des Corporate Design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01597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Vorlagedatei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speichern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4406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Design  </a:t>
            </a:r>
            <a:br>
              <a:rPr lang="de-DE" dirty="0"/>
            </a:br>
            <a:r>
              <a:rPr lang="de-DE" b="0" dirty="0"/>
              <a:t>speichern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10" name="Inhaltsplatzhalter 9"/>
          <p:cNvSpPr>
            <a:spLocks noGrp="1"/>
          </p:cNvSpPr>
          <p:nvPr>
            <p:ph sz="quarter" idx="10"/>
          </p:nvPr>
        </p:nvSpPr>
        <p:spPr>
          <a:xfrm>
            <a:off x="874712" y="1484314"/>
            <a:ext cx="10426632" cy="1384393"/>
          </a:xfrm>
        </p:spPr>
        <p:txBody>
          <a:bodyPr/>
          <a:lstStyle/>
          <a:p>
            <a:pPr lvl="1"/>
            <a:r>
              <a:rPr lang="de-DE" dirty="0"/>
              <a:t>Im </a:t>
            </a:r>
            <a:r>
              <a:rPr lang="de-DE" b="1" dirty="0"/>
              <a:t>Menü „Ansicht“ </a:t>
            </a:r>
            <a:r>
              <a:rPr lang="de-DE" dirty="0"/>
              <a:t>kann man diese Masterfolien mit Doppelklick auf </a:t>
            </a:r>
            <a:r>
              <a:rPr lang="de-DE" b="1" dirty="0"/>
              <a:t>„Folienmaster“ öffnen </a:t>
            </a:r>
            <a:r>
              <a:rPr lang="de-DE" dirty="0"/>
              <a:t>und</a:t>
            </a:r>
            <a:r>
              <a:rPr lang="de-DE" b="1" dirty="0"/>
              <a:t> das aktuelle Foliendesign</a:t>
            </a:r>
            <a:r>
              <a:rPr lang="de-DE" dirty="0"/>
              <a:t> in den eigenen Dokumentenvorlagen </a:t>
            </a:r>
            <a:r>
              <a:rPr lang="de-DE" b="1" dirty="0"/>
              <a:t>speichern</a:t>
            </a:r>
            <a:r>
              <a:rPr lang="de-DE" dirty="0"/>
              <a:t>.</a:t>
            </a:r>
          </a:p>
          <a:p>
            <a:pPr lvl="1"/>
            <a:r>
              <a:rPr lang="de-DE" dirty="0"/>
              <a:t>So kann man bei jeder neuen Präsentation auf die TUD-Voreinstellungen zugreifen.</a:t>
            </a:r>
          </a:p>
          <a:p>
            <a:pPr lvl="1"/>
            <a:r>
              <a:rPr lang="de-DE" dirty="0"/>
              <a:t/>
            </a:r>
            <a:br>
              <a:rPr lang="de-DE" dirty="0"/>
            </a:br>
            <a:r>
              <a:rPr lang="de-DE" sz="1200" dirty="0">
                <a:solidFill>
                  <a:schemeClr val="accent1"/>
                </a:solidFill>
              </a:rPr>
              <a:t>mehr Informationen zu diesem Thema: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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Designs</a:t>
            </a:r>
            <a:endParaRPr lang="de-DE" sz="1200" dirty="0">
              <a:solidFill>
                <a:schemeClr val="accent1"/>
              </a:solidFill>
            </a:endParaRPr>
          </a:p>
          <a:p>
            <a:endParaRPr lang="de-DE" dirty="0"/>
          </a:p>
        </p:txBody>
      </p:sp>
      <p:pic>
        <p:nvPicPr>
          <p:cNvPr id="25" name="Grafik 24"/>
          <p:cNvPicPr>
            <a:picLocks noChangeAspect="1"/>
          </p:cNvPicPr>
          <p:nvPr/>
        </p:nvPicPr>
        <p:blipFill rotWithShape="1">
          <a:blip r:embed="rId3"/>
          <a:srcRect t="2950" r="38479" b="37783"/>
          <a:stretch/>
        </p:blipFill>
        <p:spPr>
          <a:xfrm>
            <a:off x="885191" y="3028679"/>
            <a:ext cx="5175367" cy="2804534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6" name="Rechteck 25"/>
          <p:cNvSpPr/>
          <p:nvPr/>
        </p:nvSpPr>
        <p:spPr>
          <a:xfrm>
            <a:off x="1178285" y="3022960"/>
            <a:ext cx="393660" cy="13112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/>
          <p:cNvSpPr/>
          <p:nvPr/>
        </p:nvSpPr>
        <p:spPr>
          <a:xfrm>
            <a:off x="2983222" y="5052470"/>
            <a:ext cx="1758642" cy="226644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/>
          <p:cNvSpPr/>
          <p:nvPr/>
        </p:nvSpPr>
        <p:spPr>
          <a:xfrm>
            <a:off x="2876542" y="3022960"/>
            <a:ext cx="905202" cy="557844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Bildplatzhalter 22"/>
          <p:cNvPicPr>
            <a:picLocks noGrp="1" noChangeAspect="1"/>
          </p:cNvPicPr>
          <p:nvPr>
            <p:ph type="pic" sz="quarter" idx="4294967295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0" t="6931" r="1116" b="16534"/>
          <a:stretch/>
        </p:blipFill>
        <p:spPr>
          <a:xfrm>
            <a:off x="6269905" y="3028679"/>
            <a:ext cx="5181360" cy="2797963"/>
          </a:xfrm>
          <a:prstGeom prst="rect">
            <a:avLst/>
          </a:prstGeom>
          <a:ln w="3175">
            <a:solidFill>
              <a:schemeClr val="bg2"/>
            </a:solidFill>
          </a:ln>
        </p:spPr>
      </p:pic>
      <p:sp>
        <p:nvSpPr>
          <p:cNvPr id="29" name="Rechteck 28"/>
          <p:cNvSpPr/>
          <p:nvPr/>
        </p:nvSpPr>
        <p:spPr>
          <a:xfrm>
            <a:off x="8738012" y="4464731"/>
            <a:ext cx="1260000" cy="720000"/>
          </a:xfrm>
          <a:prstGeom prst="rect">
            <a:avLst/>
          </a:prstGeom>
          <a:solidFill>
            <a:schemeClr val="accent1">
              <a:alpha val="20000"/>
            </a:schemeClr>
          </a:solidFill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18634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Masterfolien  </a:t>
            </a:r>
            <a:br>
              <a:rPr lang="de-DE" dirty="0"/>
            </a:br>
            <a:r>
              <a:rPr lang="de-DE" b="0" dirty="0"/>
              <a:t>anpassen</a:t>
            </a:r>
          </a:p>
        </p:txBody>
      </p:sp>
      <p:sp>
        <p:nvSpPr>
          <p:cNvPr id="7" name="Inhaltsplatzhalter 6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6084887" cy="4344985"/>
          </a:xfrm>
        </p:spPr>
        <p:txBody>
          <a:bodyPr>
            <a:noAutofit/>
          </a:bodyPr>
          <a:lstStyle/>
          <a:p>
            <a:pPr lvl="1"/>
            <a:r>
              <a:rPr lang="de-DE" dirty="0"/>
              <a:t>Über die Masterfolien kann man effizient das Aussehen der gesamten Präsentation steuern.</a:t>
            </a:r>
          </a:p>
          <a:p>
            <a:pPr lvl="1"/>
            <a:r>
              <a:rPr lang="de-DE" dirty="0"/>
              <a:t>Innerhalb der Masterfolien </a:t>
            </a:r>
            <a:r>
              <a:rPr lang="de-DE" b="1" dirty="0"/>
              <a:t>Menü „Start“ </a:t>
            </a:r>
            <a:r>
              <a:rPr lang="de-DE" dirty="0"/>
              <a:t>kann man die Grundeinstellungen auf dem </a:t>
            </a:r>
            <a:r>
              <a:rPr lang="de-DE" b="1" dirty="0"/>
              <a:t>„Folienmaster“ </a:t>
            </a:r>
            <a:r>
              <a:rPr lang="de-DE" dirty="0"/>
              <a:t>und die zugehörigen </a:t>
            </a:r>
            <a:r>
              <a:rPr lang="de-DE" b="1" dirty="0" err="1"/>
              <a:t>Layoutfolien</a:t>
            </a:r>
            <a:r>
              <a:rPr lang="de-DE" b="1" dirty="0"/>
              <a:t> anpassen</a:t>
            </a:r>
            <a:r>
              <a:rPr lang="de-DE" dirty="0"/>
              <a:t>:</a:t>
            </a:r>
          </a:p>
          <a:p>
            <a:pPr lvl="4"/>
            <a:r>
              <a:rPr lang="de-DE" dirty="0"/>
              <a:t>Inhalt der Fußzeile</a:t>
            </a:r>
          </a:p>
          <a:p>
            <a:pPr lvl="4"/>
            <a:r>
              <a:rPr lang="de-DE" dirty="0"/>
              <a:t>Folienhintergrund</a:t>
            </a:r>
          </a:p>
          <a:p>
            <a:pPr lvl="4"/>
            <a:r>
              <a:rPr lang="de-DE" dirty="0"/>
              <a:t>Farben</a:t>
            </a:r>
          </a:p>
          <a:p>
            <a:pPr lvl="4"/>
            <a:r>
              <a:rPr lang="de-DE" dirty="0"/>
              <a:t>Zweitlogo und Gestaltungselemente</a:t>
            </a:r>
          </a:p>
          <a:p>
            <a:pPr lvl="1"/>
            <a:r>
              <a:rPr lang="de-DE" dirty="0"/>
              <a:t>So kann man auch eine weitere </a:t>
            </a:r>
            <a:r>
              <a:rPr lang="de-DE" b="1" dirty="0"/>
              <a:t>individuell angepasste Vorlage hinterlegen</a:t>
            </a:r>
            <a:r>
              <a:rPr lang="de-DE" dirty="0"/>
              <a:t>.</a:t>
            </a:r>
          </a:p>
          <a:p>
            <a:r>
              <a:rPr lang="de-DE" b="1" dirty="0">
                <a:solidFill>
                  <a:srgbClr val="FF0000"/>
                </a:solidFill>
              </a:rPr>
              <a:t>Hinweis</a:t>
            </a:r>
            <a:r>
              <a:rPr lang="de-DE" dirty="0">
                <a:solidFill>
                  <a:srgbClr val="FF0000"/>
                </a:solidFill>
              </a:rPr>
              <a:t>: Beim Öffnen der Masteransicht zeigt PPT nicht den ganz oben größer dargestellten Folien</a:t>
            </a:r>
            <a:r>
              <a:rPr lang="de-DE" b="1" dirty="0">
                <a:solidFill>
                  <a:srgbClr val="FF0000"/>
                </a:solidFill>
              </a:rPr>
              <a:t>master</a:t>
            </a:r>
            <a:r>
              <a:rPr lang="de-DE" dirty="0">
                <a:solidFill>
                  <a:srgbClr val="FF0000"/>
                </a:solidFill>
              </a:rPr>
              <a:t> (1). Um diesen anzuzeigen im linken vertikalen Fenster erst ganz nach oben scrollen.</a:t>
            </a:r>
          </a:p>
          <a:p>
            <a:r>
              <a:rPr lang="de-DE" sz="1200" dirty="0"/>
              <a:t>mehr Informationen zu diesem Thema: </a:t>
            </a:r>
            <a:r>
              <a:rPr lang="de-DE" sz="1200" dirty="0">
                <a:sym typeface="Wingdings" panose="05000000000000000000" pitchFamily="2" charset="2"/>
              </a:rPr>
              <a:t> </a:t>
            </a:r>
            <a:r>
              <a:rPr lang="de-DE" sz="1200" dirty="0">
                <a:hlinkClick r:id="rId2"/>
              </a:rPr>
              <a:t>Microsoft Office </a:t>
            </a:r>
            <a:r>
              <a:rPr lang="de-DE" sz="1200" dirty="0">
                <a:sym typeface="Wingdings" panose="05000000000000000000" pitchFamily="2" charset="2"/>
                <a:hlinkClick r:id="rId2"/>
              </a:rPr>
              <a:t>/ Folienmaster</a:t>
            </a:r>
            <a:endParaRPr lang="de-DE" sz="1200" dirty="0">
              <a:solidFill>
                <a:srgbClr val="FF0000"/>
              </a:solidFill>
            </a:endParaRPr>
          </a:p>
          <a:p>
            <a:endParaRPr lang="de-DE" dirty="0"/>
          </a:p>
        </p:txBody>
      </p:sp>
      <p:sp>
        <p:nvSpPr>
          <p:cNvPr id="4" name="Bildplatzhalter 3"/>
          <p:cNvSpPr>
            <a:spLocks noGrp="1"/>
          </p:cNvSpPr>
          <p:nvPr>
            <p:ph type="pic" sz="quarter" idx="13"/>
          </p:nvPr>
        </p:nvSpPr>
        <p:spPr>
          <a:xfrm>
            <a:off x="7164721" y="1484314"/>
            <a:ext cx="4290678" cy="4344985"/>
          </a:xfrm>
        </p:spPr>
      </p:sp>
      <p:grpSp>
        <p:nvGrpSpPr>
          <p:cNvPr id="2" name="Gruppieren 1"/>
          <p:cNvGrpSpPr/>
          <p:nvPr/>
        </p:nvGrpSpPr>
        <p:grpSpPr>
          <a:xfrm>
            <a:off x="7164718" y="1484314"/>
            <a:ext cx="4280047" cy="2171027"/>
            <a:chOff x="6278083" y="1484314"/>
            <a:chExt cx="4280047" cy="2171027"/>
          </a:xfrm>
        </p:grpSpPr>
        <p:pic>
          <p:nvPicPr>
            <p:cNvPr id="12" name="Grafik 11"/>
            <p:cNvPicPr>
              <a:picLocks noChangeAspect="1"/>
            </p:cNvPicPr>
            <p:nvPr/>
          </p:nvPicPr>
          <p:blipFill rotWithShape="1">
            <a:blip r:embed="rId3"/>
            <a:srcRect l="18958" t="-1" r="57639" b="79045"/>
            <a:stretch/>
          </p:blipFill>
          <p:spPr>
            <a:xfrm>
              <a:off x="6278083" y="1484314"/>
              <a:ext cx="4280047" cy="2155702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2" name="Rechteck 21"/>
            <p:cNvSpPr/>
            <p:nvPr/>
          </p:nvSpPr>
          <p:spPr>
            <a:xfrm>
              <a:off x="6535570" y="2072641"/>
              <a:ext cx="698459" cy="66294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>
              <a:off x="6535570" y="2935341"/>
              <a:ext cx="1955760" cy="720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>
              <a:off x="9353968" y="1808167"/>
              <a:ext cx="638502" cy="256854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7164721" y="3960450"/>
            <a:ext cx="4290678" cy="1889668"/>
            <a:chOff x="6278086" y="3960450"/>
            <a:chExt cx="4290678" cy="1889668"/>
          </a:xfrm>
        </p:grpSpPr>
        <p:pic>
          <p:nvPicPr>
            <p:cNvPr id="16" name="Grafik 15"/>
            <p:cNvPicPr>
              <a:picLocks noChangeAspect="1"/>
            </p:cNvPicPr>
            <p:nvPr/>
          </p:nvPicPr>
          <p:blipFill rotWithShape="1">
            <a:blip r:embed="rId4"/>
            <a:srcRect l="-1" t="5782" r="1349" b="15393"/>
            <a:stretch/>
          </p:blipFill>
          <p:spPr>
            <a:xfrm>
              <a:off x="6278086" y="3960450"/>
              <a:ext cx="4290678" cy="1881550"/>
            </a:xfrm>
            <a:prstGeom prst="rect">
              <a:avLst/>
            </a:prstGeom>
            <a:ln w="3175">
              <a:solidFill>
                <a:schemeClr val="bg2"/>
              </a:solidFill>
            </a:ln>
          </p:spPr>
        </p:pic>
        <p:sp>
          <p:nvSpPr>
            <p:cNvPr id="25" name="Rechteck 24"/>
            <p:cNvSpPr/>
            <p:nvPr/>
          </p:nvSpPr>
          <p:spPr>
            <a:xfrm>
              <a:off x="6379852" y="4518427"/>
              <a:ext cx="756000" cy="561273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Rechteck 25"/>
            <p:cNvSpPr/>
            <p:nvPr/>
          </p:nvSpPr>
          <p:spPr>
            <a:xfrm>
              <a:off x="7605078" y="4612394"/>
              <a:ext cx="2963686" cy="123772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5" name="Textfeld 4"/>
          <p:cNvSpPr txBox="1"/>
          <p:nvPr/>
        </p:nvSpPr>
        <p:spPr>
          <a:xfrm>
            <a:off x="7422205" y="4628247"/>
            <a:ext cx="425116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(1)</a:t>
            </a:r>
          </a:p>
        </p:txBody>
      </p:sp>
    </p:spTree>
    <p:extLst>
      <p:ext uri="{BB962C8B-B14F-4D97-AF65-F5344CB8AC3E}">
        <p14:creationId xmlns:p14="http://schemas.microsoft.com/office/powerpoint/2010/main" val="150078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PowerPoint-Vorlage </a:t>
            </a:r>
            <a:br>
              <a:rPr lang="de-DE" dirty="0"/>
            </a:br>
            <a:r>
              <a:rPr lang="de-DE" b="0" dirty="0"/>
              <a:t>als .</a:t>
            </a:r>
            <a:r>
              <a:rPr lang="de-DE" b="0" dirty="0" err="1"/>
              <a:t>potx</a:t>
            </a:r>
            <a:r>
              <a:rPr lang="de-DE" b="0" dirty="0"/>
              <a:t>-Datei speichern</a:t>
            </a:r>
            <a:br>
              <a:rPr lang="de-DE" b="0" dirty="0"/>
            </a:br>
            <a:endParaRPr lang="de-DE" b="0" dirty="0"/>
          </a:p>
        </p:txBody>
      </p:sp>
      <p:sp>
        <p:nvSpPr>
          <p:cNvPr id="7" name="Inhaltsplatzhalter 6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Die angepasste Präsentation kann man über das </a:t>
            </a:r>
            <a:r>
              <a:rPr lang="de-DE" b="1" dirty="0"/>
              <a:t>Menü „Datei“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/>
              <a:t>„Speichern unter“ als </a:t>
            </a:r>
            <a:br>
              <a:rPr lang="de-DE" dirty="0"/>
            </a:br>
            <a:r>
              <a:rPr lang="de-DE" b="1" dirty="0"/>
              <a:t>PowerPoint-Vorlage (.</a:t>
            </a:r>
            <a:r>
              <a:rPr lang="de-DE" b="1" dirty="0" err="1"/>
              <a:t>potx</a:t>
            </a:r>
            <a:r>
              <a:rPr lang="de-DE" b="1" dirty="0"/>
              <a:t>) </a:t>
            </a:r>
            <a:r>
              <a:rPr lang="de-DE" dirty="0"/>
              <a:t>auf dem eigenen PC speichern.</a:t>
            </a:r>
          </a:p>
          <a:p>
            <a:pPr lvl="1"/>
            <a:r>
              <a:rPr lang="de-DE" dirty="0"/>
              <a:t>Auch so kann man bei jeder neuen Präsentation auf die Vorlage zugreifen.</a:t>
            </a:r>
          </a:p>
        </p:txBody>
      </p:sp>
      <p:sp>
        <p:nvSpPr>
          <p:cNvPr id="21" name="Textfeld 20"/>
          <p:cNvSpPr txBox="1"/>
          <p:nvPr/>
        </p:nvSpPr>
        <p:spPr>
          <a:xfrm>
            <a:off x="1919288" y="5400676"/>
            <a:ext cx="292416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de-DE" sz="1200" dirty="0">
                <a:solidFill>
                  <a:schemeClr val="accent1"/>
                </a:solidFill>
              </a:rPr>
              <a:t>mehr Informationen zu diesem Thema:</a:t>
            </a:r>
            <a:br>
              <a:rPr lang="de-DE" sz="1200" dirty="0">
                <a:solidFill>
                  <a:schemeClr val="accent1"/>
                </a:solidFill>
              </a:rPr>
            </a:b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 </a:t>
            </a:r>
            <a:r>
              <a:rPr lang="de-DE" sz="1200" dirty="0">
                <a:solidFill>
                  <a:schemeClr val="accent1"/>
                </a:solidFill>
                <a:hlinkClick r:id="rId2"/>
              </a:rPr>
              <a:t>Microsoft Office 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  <a:hlinkClick r:id="rId2"/>
              </a:rPr>
              <a:t>/ Folien</a:t>
            </a:r>
            <a:r>
              <a:rPr lang="de-DE" sz="1200" dirty="0">
                <a:solidFill>
                  <a:schemeClr val="accent1"/>
                </a:solidFill>
                <a:sym typeface="Wingdings" panose="05000000000000000000" pitchFamily="2" charset="2"/>
              </a:rPr>
              <a:t>master</a:t>
            </a:r>
            <a:endParaRPr lang="de-DE" sz="1200" dirty="0">
              <a:solidFill>
                <a:schemeClr val="accent1"/>
              </a:solidFill>
            </a:endParaRPr>
          </a:p>
        </p:txBody>
      </p:sp>
      <p:grpSp>
        <p:nvGrpSpPr>
          <p:cNvPr id="2" name="Gruppieren 1"/>
          <p:cNvGrpSpPr/>
          <p:nvPr/>
        </p:nvGrpSpPr>
        <p:grpSpPr>
          <a:xfrm>
            <a:off x="-1" y="2721935"/>
            <a:ext cx="12192001" cy="3407403"/>
            <a:chOff x="-1" y="2721935"/>
            <a:chExt cx="12192001" cy="3407403"/>
          </a:xfrm>
        </p:grpSpPr>
        <p:pic>
          <p:nvPicPr>
            <p:cNvPr id="4" name="Grafik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887"/>
            <a:stretch/>
          </p:blipFill>
          <p:spPr>
            <a:xfrm>
              <a:off x="0" y="2721935"/>
              <a:ext cx="12192000" cy="3407403"/>
            </a:xfrm>
            <a:prstGeom prst="rect">
              <a:avLst/>
            </a:prstGeom>
            <a:ln w="6350">
              <a:solidFill>
                <a:schemeClr val="bg2"/>
              </a:solidFill>
            </a:ln>
          </p:spPr>
        </p:pic>
        <p:sp>
          <p:nvSpPr>
            <p:cNvPr id="17" name="Rechteck 16"/>
            <p:cNvSpPr/>
            <p:nvPr/>
          </p:nvSpPr>
          <p:spPr>
            <a:xfrm>
              <a:off x="-1" y="3042229"/>
              <a:ext cx="967563" cy="288000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Rechteck 17"/>
            <p:cNvSpPr/>
            <p:nvPr/>
          </p:nvSpPr>
          <p:spPr>
            <a:xfrm>
              <a:off x="10555766" y="5839933"/>
              <a:ext cx="725377" cy="182984"/>
            </a:xfrm>
            <a:prstGeom prst="rect">
              <a:avLst/>
            </a:prstGeom>
            <a:solidFill>
              <a:schemeClr val="accent1">
                <a:alpha val="20000"/>
              </a:schemeClr>
            </a:solidFill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>
              <a:off x="4005272" y="5237314"/>
              <a:ext cx="8186727" cy="163362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29023958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/>
          <a:p>
            <a:pPr lvl="5"/>
            <a:r>
              <a:rPr lang="de-DE" sz="3600" b="1" dirty="0">
                <a:solidFill>
                  <a:schemeClr val="bg1"/>
                </a:solidFill>
                <a:latin typeface="+mj-lt"/>
              </a:rPr>
              <a:t>Weitere Beispielseiten </a:t>
            </a:r>
            <a:br>
              <a:rPr lang="de-DE" sz="3600" b="1" dirty="0">
                <a:solidFill>
                  <a:schemeClr val="bg1"/>
                </a:solidFill>
                <a:latin typeface="+mj-lt"/>
              </a:rPr>
            </a:br>
            <a:r>
              <a:rPr lang="de-DE" sz="3600" dirty="0">
                <a:solidFill>
                  <a:schemeClr val="bg1"/>
                </a:solidFill>
                <a:latin typeface="+mj-lt"/>
              </a:rPr>
              <a:t>mit Inhalten der TU Dresden</a:t>
            </a:r>
          </a:p>
        </p:txBody>
      </p:sp>
    </p:spTree>
    <p:extLst>
      <p:ext uri="{BB962C8B-B14F-4D97-AF65-F5344CB8AC3E}">
        <p14:creationId xmlns:p14="http://schemas.microsoft.com/office/powerpoint/2010/main" val="4808528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Beispiel </a:t>
            </a:r>
            <a:r>
              <a:rPr lang="de-DE" dirty="0" err="1"/>
              <a:t>Bilderpotourrie</a:t>
            </a:r>
            <a:r>
              <a:rPr lang="de-DE" dirty="0"/>
              <a:t> </a:t>
            </a:r>
            <a:r>
              <a:rPr lang="de-DE" b="0" dirty="0"/>
              <a:t>(Fotos Bildpool TUD)</a:t>
            </a:r>
          </a:p>
        </p:txBody>
      </p:sp>
      <p:pic>
        <p:nvPicPr>
          <p:cNvPr id="64" name="Bildplatzhalter 6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98" r="14398"/>
          <a:stretch/>
        </p:blipFill>
        <p:spPr/>
      </p:pic>
      <p:pic>
        <p:nvPicPr>
          <p:cNvPr id="45" name="Bildplatzhalter 44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6" name="Bildplatzhalter 45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1" r="14461"/>
          <a:stretch/>
        </p:blipFill>
        <p:spPr/>
      </p:pic>
      <p:pic>
        <p:nvPicPr>
          <p:cNvPr id="47" name="Bildplatzhalter 46"/>
          <p:cNvPicPr>
            <a:picLocks noGrp="1" noChangeAspect="1"/>
          </p:cNvPicPr>
          <p:nvPr>
            <p:ph type="pic" sz="quarter" idx="13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5" r="14335"/>
          <a:stretch>
            <a:fillRect/>
          </a:stretch>
        </p:blipFill>
        <p:spPr/>
      </p:pic>
      <p:pic>
        <p:nvPicPr>
          <p:cNvPr id="48" name="Bildplatzhalter 47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3" r="19863"/>
          <a:stretch>
            <a:fillRect/>
          </a:stretch>
        </p:blipFill>
        <p:spPr/>
      </p:pic>
      <p:pic>
        <p:nvPicPr>
          <p:cNvPr id="68" name="Bildplatzhalter 67"/>
          <p:cNvPicPr>
            <a:picLocks noGrp="1" noChangeAspect="1"/>
          </p:cNvPicPr>
          <p:nvPr>
            <p:ph type="pic" sz="quarter" idx="15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1" name="Bildplatzhalter 50"/>
          <p:cNvPicPr>
            <a:picLocks noGrp="1" noChangeAspect="1"/>
          </p:cNvPicPr>
          <p:nvPr>
            <p:ph type="pic" sz="quarter" idx="16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2" r="14422"/>
          <a:stretch>
            <a:fillRect/>
          </a:stretch>
        </p:blipFill>
        <p:spPr/>
      </p:pic>
      <p:pic>
        <p:nvPicPr>
          <p:cNvPr id="52" name="Bildplatzhalter 51"/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52" r="7864"/>
          <a:stretch/>
        </p:blipFill>
        <p:spPr>
          <a:xfrm>
            <a:off x="8962845" y="3572347"/>
            <a:ext cx="2502127" cy="2341891"/>
          </a:xfrm>
        </p:spPr>
      </p:pic>
    </p:spTree>
    <p:extLst>
      <p:ext uri="{BB962C8B-B14F-4D97-AF65-F5344CB8AC3E}">
        <p14:creationId xmlns:p14="http://schemas.microsoft.com/office/powerpoint/2010/main" val="37898126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Technische Universität </a:t>
            </a:r>
            <a:br>
              <a:rPr lang="de-DE" dirty="0"/>
            </a:br>
            <a:r>
              <a:rPr lang="de-DE" dirty="0"/>
              <a:t>Dresden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b="1" dirty="0"/>
              <a:t>Die Technische Universität Dresden (TU Dresden):</a:t>
            </a:r>
          </a:p>
          <a:p>
            <a:pPr lvl="2"/>
            <a:r>
              <a:rPr lang="de-DE" dirty="0"/>
              <a:t>35.000 Studierende</a:t>
            </a:r>
          </a:p>
          <a:p>
            <a:pPr lvl="2"/>
            <a:r>
              <a:rPr lang="de-DE" dirty="0"/>
              <a:t>122 Studiengänge</a:t>
            </a:r>
          </a:p>
          <a:p>
            <a:pPr lvl="2"/>
            <a:r>
              <a:rPr lang="de-DE" dirty="0"/>
              <a:t>5 Bereiche mit 18 Fakultäten: </a:t>
            </a:r>
            <a:br>
              <a:rPr lang="de-DE" dirty="0"/>
            </a:br>
            <a:r>
              <a:rPr lang="de-DE" dirty="0"/>
              <a:t>Bau und Umwelt // Geistes- und Sozialwissenschaften // Ingenieurwissenschaften // </a:t>
            </a:r>
            <a:br>
              <a:rPr lang="de-DE" dirty="0"/>
            </a:br>
            <a:r>
              <a:rPr lang="de-DE" dirty="0"/>
              <a:t>Mathematik und Naturwissenschaften // Medizin</a:t>
            </a:r>
          </a:p>
          <a:p>
            <a:pPr lvl="2"/>
            <a:r>
              <a:rPr lang="de-DE" dirty="0"/>
              <a:t>Exzellenzuniversität seit 2012</a:t>
            </a:r>
          </a:p>
          <a:p>
            <a:pPr lvl="2"/>
            <a:r>
              <a:rPr lang="de-DE" dirty="0"/>
              <a:t>forschungsstark, dynamisch, weltoffen, familienfreundlich</a:t>
            </a:r>
          </a:p>
          <a:p>
            <a:pPr lvl="2"/>
            <a:r>
              <a:rPr lang="de-DE" dirty="0"/>
              <a:t>seit 1828</a:t>
            </a:r>
          </a:p>
          <a:p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90985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Diagramme </a:t>
            </a:r>
            <a:br>
              <a:rPr lang="de-DE"/>
            </a:br>
            <a:r>
              <a:rPr lang="de-DE" b="0"/>
              <a:t>monochrom</a:t>
            </a:r>
            <a:endParaRPr lang="de-DE" b="0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b="1"/>
              <a:t>Empfohlene Darstellungsparameter:</a:t>
            </a:r>
          </a:p>
          <a:p>
            <a:pPr lvl="2">
              <a:spcBef>
                <a:spcPts val="3000"/>
              </a:spcBef>
            </a:pPr>
            <a:r>
              <a:rPr lang="de-DE" b="1"/>
              <a:t>flächige Diagramme </a:t>
            </a:r>
            <a:r>
              <a:rPr lang="de-DE"/>
              <a:t>bevorzugen </a:t>
            </a:r>
            <a:br>
              <a:rPr lang="de-DE"/>
            </a:br>
            <a:r>
              <a:rPr lang="de-DE"/>
              <a:t>(kein 3D!)</a:t>
            </a:r>
          </a:p>
          <a:p>
            <a:pPr lvl="2">
              <a:spcBef>
                <a:spcPts val="3000"/>
              </a:spcBef>
            </a:pPr>
            <a:r>
              <a:rPr lang="de-DE" b="1"/>
              <a:t>monochrome Farbvarianten</a:t>
            </a:r>
            <a:r>
              <a:rPr lang="de-DE"/>
              <a:t> verwenden, vorzugsweise in Cyan</a:t>
            </a:r>
            <a:br>
              <a:rPr lang="de-DE"/>
            </a:br>
            <a:r>
              <a:rPr lang="de-DE"/>
              <a:t>Alternativ kann ebenso eine andere Kontrastfarbe für das Dokument definiert werden.</a:t>
            </a:r>
          </a:p>
          <a:p>
            <a:pPr lvl="2">
              <a:spcBef>
                <a:spcPts val="3000"/>
              </a:spcBef>
            </a:pPr>
            <a:r>
              <a:rPr lang="de-DE" b="1"/>
              <a:t>Beschriftung außerhalb der Flächen</a:t>
            </a:r>
          </a:p>
          <a:p>
            <a:pPr lvl="2">
              <a:spcBef>
                <a:spcPts val="3000"/>
              </a:spcBef>
            </a:pPr>
            <a:r>
              <a:rPr lang="de-DE"/>
              <a:t>auf Schatten, Verläufe etc. verzichten</a:t>
            </a:r>
          </a:p>
          <a:p>
            <a:pPr lvl="1"/>
            <a:endParaRPr lang="de-DE" dirty="0"/>
          </a:p>
        </p:txBody>
      </p:sp>
      <p:graphicFrame>
        <p:nvGraphicFramePr>
          <p:cNvPr id="8" name="Inhaltsplatzhalter 7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2734367459"/>
              </p:ext>
            </p:extLst>
          </p:nvPr>
        </p:nvGraphicFramePr>
        <p:xfrm>
          <a:off x="6273357" y="1484314"/>
          <a:ext cx="5182042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658518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Diagramme </a:t>
            </a:r>
            <a:br>
              <a:rPr lang="de-DE" dirty="0"/>
            </a:br>
            <a:r>
              <a:rPr lang="de-DE" b="0" dirty="0"/>
              <a:t>mehrfarbig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1"/>
            <a:r>
              <a:rPr lang="de-DE" dirty="0"/>
              <a:t>Sollten themenbedingt mehrfarbige Diagramme erforderlich sein:</a:t>
            </a:r>
          </a:p>
          <a:p>
            <a:pPr lvl="2">
              <a:spcBef>
                <a:spcPts val="1600"/>
              </a:spcBef>
            </a:pPr>
            <a:r>
              <a:rPr lang="de-DE" b="1" dirty="0"/>
              <a:t>Konsistentes Farbschema </a:t>
            </a:r>
            <a:r>
              <a:rPr lang="de-DE" dirty="0"/>
              <a:t>im gesamten Dokument verwenden</a:t>
            </a:r>
          </a:p>
          <a:p>
            <a:pPr lvl="2">
              <a:spcBef>
                <a:spcPts val="1600"/>
              </a:spcBef>
              <a:spcAft>
                <a:spcPts val="600"/>
              </a:spcAft>
            </a:pPr>
            <a:r>
              <a:rPr lang="de-DE" b="1" dirty="0"/>
              <a:t>Farbschema anpassen </a:t>
            </a:r>
            <a:r>
              <a:rPr lang="de-DE" dirty="0"/>
              <a:t>auf die eigenen Bedürfnisse z. B.</a:t>
            </a:r>
          </a:p>
          <a:p>
            <a:pPr lvl="4"/>
            <a:r>
              <a:rPr lang="de-DE" dirty="0"/>
              <a:t>DRESDEN-</a:t>
            </a:r>
            <a:r>
              <a:rPr lang="de-DE" dirty="0" err="1"/>
              <a:t>concept</a:t>
            </a:r>
            <a:r>
              <a:rPr lang="de-DE" dirty="0"/>
              <a:t> Farben</a:t>
            </a:r>
          </a:p>
          <a:p>
            <a:pPr lvl="4"/>
            <a:endParaRPr lang="de-DE" dirty="0"/>
          </a:p>
          <a:p>
            <a:pPr lvl="4">
              <a:spcBef>
                <a:spcPts val="2000"/>
              </a:spcBef>
            </a:pPr>
            <a:r>
              <a:rPr lang="de-DE" dirty="0"/>
              <a:t>Farben des SINS </a:t>
            </a:r>
            <a:br>
              <a:rPr lang="de-DE" dirty="0"/>
            </a:br>
            <a:r>
              <a:rPr lang="de-DE" dirty="0"/>
              <a:t>(Studieninformationssystem der TUD)</a:t>
            </a:r>
          </a:p>
          <a:p>
            <a:pPr lvl="4">
              <a:spcBef>
                <a:spcPts val="2000"/>
              </a:spcBef>
            </a:pPr>
            <a:endParaRPr lang="de-DE" dirty="0"/>
          </a:p>
          <a:p>
            <a:pPr lvl="4"/>
            <a:r>
              <a:rPr lang="de-DE" dirty="0"/>
              <a:t>Farben der eigenen Struktureinheit</a:t>
            </a:r>
          </a:p>
          <a:p>
            <a:endParaRPr lang="de-DE" dirty="0"/>
          </a:p>
        </p:txBody>
      </p:sp>
      <p:graphicFrame>
        <p:nvGraphicFramePr>
          <p:cNvPr id="9" name="Bildplatzhalter 8"/>
          <p:cNvGraphicFramePr>
            <a:graphicFrameLocks noGrp="1"/>
          </p:cNvGraphicFramePr>
          <p:nvPr>
            <p:ph type="pic" sz="quarter" idx="13"/>
            <p:extLst>
              <p:ext uri="{D42A27DB-BD31-4B8C-83A1-F6EECF244321}">
                <p14:modId xmlns:p14="http://schemas.microsoft.com/office/powerpoint/2010/main" val="609502458"/>
              </p:ext>
            </p:extLst>
          </p:nvPr>
        </p:nvGraphicFramePr>
        <p:xfrm>
          <a:off x="6267450" y="1484314"/>
          <a:ext cx="5187950" cy="43449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2" name="Gruppieren 1"/>
          <p:cNvGrpSpPr/>
          <p:nvPr/>
        </p:nvGrpSpPr>
        <p:grpSpPr>
          <a:xfrm>
            <a:off x="1770752" y="3723514"/>
            <a:ext cx="2972700" cy="278541"/>
            <a:chOff x="1770752" y="3694939"/>
            <a:chExt cx="2972700" cy="278541"/>
          </a:xfrm>
        </p:grpSpPr>
        <p:sp>
          <p:nvSpPr>
            <p:cNvPr id="11" name="Rechteck 10"/>
            <p:cNvSpPr/>
            <p:nvPr/>
          </p:nvSpPr>
          <p:spPr>
            <a:xfrm rot="16200000">
              <a:off x="2155372" y="3695304"/>
              <a:ext cx="278539" cy="277812"/>
            </a:xfrm>
            <a:prstGeom prst="rect">
              <a:avLst/>
            </a:prstGeom>
            <a:solidFill>
              <a:srgbClr val="28618C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 rot="16200000">
              <a:off x="2540356" y="3695304"/>
              <a:ext cx="278539" cy="277812"/>
            </a:xfrm>
            <a:prstGeom prst="rect">
              <a:avLst/>
            </a:prstGeom>
            <a:solidFill>
              <a:srgbClr val="539D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 rot="16200000">
              <a:off x="2925340" y="3695304"/>
              <a:ext cx="278539" cy="277812"/>
            </a:xfrm>
            <a:prstGeom prst="rect">
              <a:avLst/>
            </a:prstGeom>
            <a:solidFill>
              <a:srgbClr val="84D1E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4" name="Rechteck 13"/>
            <p:cNvSpPr/>
            <p:nvPr/>
          </p:nvSpPr>
          <p:spPr>
            <a:xfrm rot="16200000">
              <a:off x="3310324" y="3695305"/>
              <a:ext cx="278539" cy="277812"/>
            </a:xfrm>
            <a:prstGeom prst="rect">
              <a:avLst/>
            </a:prstGeom>
            <a:solidFill>
              <a:srgbClr val="009BA4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Rechteck 14"/>
            <p:cNvSpPr/>
            <p:nvPr/>
          </p:nvSpPr>
          <p:spPr>
            <a:xfrm rot="16200000">
              <a:off x="3695308" y="3695304"/>
              <a:ext cx="278539" cy="277812"/>
            </a:xfrm>
            <a:prstGeom prst="rect">
              <a:avLst/>
            </a:prstGeom>
            <a:solidFill>
              <a:srgbClr val="13A983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Rechteck 15"/>
            <p:cNvSpPr/>
            <p:nvPr/>
          </p:nvSpPr>
          <p:spPr>
            <a:xfrm rot="16200000">
              <a:off x="4080292" y="3695304"/>
              <a:ext cx="278539" cy="277812"/>
            </a:xfrm>
            <a:prstGeom prst="rect">
              <a:avLst/>
            </a:prstGeom>
            <a:solidFill>
              <a:srgbClr val="93C356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Rechteck 16"/>
            <p:cNvSpPr/>
            <p:nvPr/>
          </p:nvSpPr>
          <p:spPr>
            <a:xfrm rot="16200000">
              <a:off x="4465276" y="3695303"/>
              <a:ext cx="278539" cy="277812"/>
            </a:xfrm>
            <a:prstGeom prst="rect">
              <a:avLst/>
            </a:prstGeom>
            <a:solidFill>
              <a:srgbClr val="BCCF02"/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Rechteck 19"/>
            <p:cNvSpPr/>
            <p:nvPr/>
          </p:nvSpPr>
          <p:spPr>
            <a:xfrm rot="16200000">
              <a:off x="1770388" y="3695304"/>
              <a:ext cx="278539" cy="277812"/>
            </a:xfrm>
            <a:prstGeom prst="rect">
              <a:avLst/>
            </a:prstGeom>
            <a:solidFill>
              <a:srgbClr val="03305D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3" name="Gruppieren 2"/>
          <p:cNvGrpSpPr/>
          <p:nvPr/>
        </p:nvGrpSpPr>
        <p:grpSpPr>
          <a:xfrm>
            <a:off x="1770753" y="4654017"/>
            <a:ext cx="2202732" cy="278540"/>
            <a:chOff x="1770753" y="4413290"/>
            <a:chExt cx="2202732" cy="278540"/>
          </a:xfrm>
        </p:grpSpPr>
        <p:sp>
          <p:nvSpPr>
            <p:cNvPr id="21" name="Rechteck 20"/>
            <p:cNvSpPr/>
            <p:nvPr/>
          </p:nvSpPr>
          <p:spPr>
            <a:xfrm rot="16200000">
              <a:off x="2155373" y="4413654"/>
              <a:ext cx="278539" cy="277812"/>
            </a:xfrm>
            <a:prstGeom prst="rect">
              <a:avLst/>
            </a:prstGeom>
            <a:solidFill>
              <a:srgbClr val="02ACA8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Rechteck 21"/>
            <p:cNvSpPr/>
            <p:nvPr/>
          </p:nvSpPr>
          <p:spPr>
            <a:xfrm rot="16200000">
              <a:off x="2540357" y="4413654"/>
              <a:ext cx="278539" cy="277812"/>
            </a:xfrm>
            <a:prstGeom prst="rect">
              <a:avLst/>
            </a:prstGeom>
            <a:solidFill>
              <a:srgbClr val="00A1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Rechteck 22"/>
            <p:cNvSpPr/>
            <p:nvPr/>
          </p:nvSpPr>
          <p:spPr>
            <a:xfrm rot="16200000">
              <a:off x="2925341" y="4413654"/>
              <a:ext cx="278539" cy="277812"/>
            </a:xfrm>
            <a:prstGeom prst="rect">
              <a:avLst/>
            </a:prstGeom>
            <a:solidFill>
              <a:srgbClr val="E02D8A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Rechteck 23"/>
            <p:cNvSpPr/>
            <p:nvPr/>
          </p:nvSpPr>
          <p:spPr>
            <a:xfrm rot="16200000">
              <a:off x="3310325" y="4413655"/>
              <a:ext cx="278539" cy="277812"/>
            </a:xfrm>
            <a:prstGeom prst="rect">
              <a:avLst/>
            </a:prstGeom>
            <a:solidFill>
              <a:srgbClr val="E8412C"/>
            </a:soli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Rechteck 24"/>
            <p:cNvSpPr/>
            <p:nvPr/>
          </p:nvSpPr>
          <p:spPr>
            <a:xfrm rot="16200000">
              <a:off x="3695309" y="4413654"/>
              <a:ext cx="278539" cy="277812"/>
            </a:xfrm>
            <a:prstGeom prst="rect">
              <a:avLst/>
            </a:prstGeom>
            <a:solidFill>
              <a:srgbClr val="F07D00"/>
            </a:soli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Rechteck 27"/>
            <p:cNvSpPr/>
            <p:nvPr/>
          </p:nvSpPr>
          <p:spPr>
            <a:xfrm rot="16200000">
              <a:off x="1770389" y="4413654"/>
              <a:ext cx="278539" cy="277812"/>
            </a:xfrm>
            <a:prstGeom prst="rect">
              <a:avLst/>
            </a:prstGeom>
            <a:solidFill>
              <a:srgbClr val="63B32E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4" name="Gruppieren 3"/>
          <p:cNvGrpSpPr/>
          <p:nvPr/>
        </p:nvGrpSpPr>
        <p:grpSpPr>
          <a:xfrm>
            <a:off x="1770754" y="5573458"/>
            <a:ext cx="1047780" cy="278539"/>
            <a:chOff x="1770754" y="4976025"/>
            <a:chExt cx="1047780" cy="278539"/>
          </a:xfrm>
        </p:grpSpPr>
        <p:sp>
          <p:nvSpPr>
            <p:cNvPr id="29" name="Rechteck 28"/>
            <p:cNvSpPr/>
            <p:nvPr/>
          </p:nvSpPr>
          <p:spPr>
            <a:xfrm rot="16200000">
              <a:off x="2155374" y="4976389"/>
              <a:ext cx="278539" cy="277812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Rechteck 29"/>
            <p:cNvSpPr/>
            <p:nvPr/>
          </p:nvSpPr>
          <p:spPr>
            <a:xfrm rot="16200000">
              <a:off x="2540358" y="4976389"/>
              <a:ext cx="278539" cy="2778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Rechteck 33"/>
            <p:cNvSpPr/>
            <p:nvPr/>
          </p:nvSpPr>
          <p:spPr>
            <a:xfrm rot="16200000">
              <a:off x="1770390" y="4976389"/>
              <a:ext cx="278539" cy="277812"/>
            </a:xfrm>
            <a:prstGeom prst="rect">
              <a:avLst/>
            </a:prstGeom>
            <a:solidFill>
              <a:srgbClr val="FF0066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147896659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Infografiken </a:t>
            </a:r>
            <a:br>
              <a:rPr lang="de-DE" dirty="0"/>
            </a:br>
            <a:r>
              <a:rPr lang="de-DE" b="0" dirty="0"/>
              <a:t>mittels </a:t>
            </a:r>
            <a:r>
              <a:rPr lang="de-DE" b="0" dirty="0" err="1"/>
              <a:t>Smartart</a:t>
            </a:r>
            <a:endParaRPr lang="de-DE" b="0" dirty="0"/>
          </a:p>
        </p:txBody>
      </p:sp>
      <p:sp>
        <p:nvSpPr>
          <p:cNvPr id="20" name="Textplatzhalter 19"/>
          <p:cNvSpPr>
            <a:spLocks noGrp="1"/>
          </p:cNvSpPr>
          <p:nvPr>
            <p:ph type="body" sz="quarter" idx="4294967295"/>
          </p:nvPr>
        </p:nvSpPr>
        <p:spPr>
          <a:xfrm>
            <a:off x="874714" y="1484314"/>
            <a:ext cx="4307314" cy="4249736"/>
          </a:xfrm>
        </p:spPr>
        <p:txBody>
          <a:bodyPr/>
          <a:lstStyle/>
          <a:p>
            <a:pPr lvl="1"/>
            <a:r>
              <a:rPr lang="de-DE" b="1" dirty="0"/>
              <a:t>Empfohlene Darstellungsparameter:</a:t>
            </a:r>
          </a:p>
          <a:p>
            <a:pPr lvl="2">
              <a:spcBef>
                <a:spcPts val="3000"/>
              </a:spcBef>
            </a:pPr>
            <a:r>
              <a:rPr lang="de-DE" b="1" dirty="0"/>
              <a:t>Textinhalte reduzieren</a:t>
            </a:r>
          </a:p>
          <a:p>
            <a:pPr lvl="2"/>
            <a:r>
              <a:rPr lang="de-DE" b="1" dirty="0"/>
              <a:t>flächige Varianten </a:t>
            </a:r>
            <a:r>
              <a:rPr lang="de-DE" dirty="0"/>
              <a:t>bevorzugen</a:t>
            </a:r>
          </a:p>
          <a:p>
            <a:pPr lvl="2"/>
            <a:r>
              <a:rPr lang="de-DE" b="1" dirty="0"/>
              <a:t>konsistente Farben</a:t>
            </a:r>
            <a:r>
              <a:rPr lang="de-DE" dirty="0"/>
              <a:t> im gesamten Dokument</a:t>
            </a:r>
          </a:p>
          <a:p>
            <a:pPr lvl="2"/>
            <a:r>
              <a:rPr lang="de-DE" b="1" dirty="0"/>
              <a:t>Farbkontraste und Schriftgrößen beachten</a:t>
            </a:r>
          </a:p>
          <a:p>
            <a:pPr lvl="2">
              <a:spcBef>
                <a:spcPts val="3000"/>
              </a:spcBef>
            </a:pPr>
            <a:r>
              <a:rPr lang="de-DE" dirty="0"/>
              <a:t>auf Schatten, Verläufe etc. verzichten</a:t>
            </a:r>
          </a:p>
          <a:p>
            <a:pPr lvl="2">
              <a:spcBef>
                <a:spcPts val="3000"/>
              </a:spcBef>
            </a:pPr>
            <a:r>
              <a:rPr lang="de-DE" dirty="0"/>
              <a:t>komplexe Grafiken als separate Vektorgrafik erarbeiten</a:t>
            </a:r>
            <a:br>
              <a:rPr lang="de-DE" dirty="0"/>
            </a:br>
            <a:r>
              <a:rPr lang="de-DE" dirty="0">
                <a:hlinkClick r:id="rId2"/>
              </a:rPr>
              <a:t>(z. B. mit </a:t>
            </a:r>
            <a:r>
              <a:rPr lang="de-DE" dirty="0" err="1">
                <a:hlinkClick r:id="rId2"/>
              </a:rPr>
              <a:t>Inkscape</a:t>
            </a:r>
            <a:r>
              <a:rPr lang="de-DE" dirty="0">
                <a:hlinkClick r:id="rId2"/>
              </a:rPr>
              <a:t>)</a:t>
            </a:r>
            <a:endParaRPr lang="de-DE" dirty="0"/>
          </a:p>
          <a:p>
            <a:pPr lvl="1"/>
            <a:endParaRPr lang="de-DE" dirty="0"/>
          </a:p>
        </p:txBody>
      </p:sp>
      <p:grpSp>
        <p:nvGrpSpPr>
          <p:cNvPr id="6" name="Gruppieren 5"/>
          <p:cNvGrpSpPr/>
          <p:nvPr/>
        </p:nvGrpSpPr>
        <p:grpSpPr>
          <a:xfrm>
            <a:off x="5507664" y="1498958"/>
            <a:ext cx="5058735" cy="4357632"/>
            <a:chOff x="3856034" y="1498958"/>
            <a:chExt cx="4902203" cy="4235100"/>
          </a:xfrm>
        </p:grpSpPr>
        <p:sp>
          <p:nvSpPr>
            <p:cNvPr id="22" name="Freihandform 21"/>
            <p:cNvSpPr/>
            <p:nvPr/>
          </p:nvSpPr>
          <p:spPr>
            <a:xfrm>
              <a:off x="463670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1632724"/>
                  </a:moveTo>
                  <a:cubicBezTo>
                    <a:pt x="0" y="730995"/>
                    <a:pt x="730995" y="0"/>
                    <a:pt x="1632724" y="0"/>
                  </a:cubicBezTo>
                  <a:lnTo>
                    <a:pt x="1632724" y="1632724"/>
                  </a:lnTo>
                  <a:lnTo>
                    <a:pt x="0" y="1632724"/>
                  </a:lnTo>
                  <a:close/>
                </a:path>
              </a:pathLst>
            </a:custGeom>
            <a:solidFill>
              <a:srgbClr val="13A983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78214" tIns="478214" rIns="288000" bIns="432000" numCol="1" spcCol="1270" anchor="ctr" anchorCtr="1">
              <a:noAutofit/>
            </a:bodyPr>
            <a:lstStyle/>
            <a:p>
              <a:pPr algn="r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4000" dirty="0"/>
                <a:t>1</a:t>
              </a:r>
              <a:br>
                <a:rPr lang="de-DE" sz="4000" dirty="0"/>
              </a:br>
              <a:r>
                <a:rPr lang="de-DE" sz="2000" dirty="0"/>
                <a:t>Thema</a:t>
              </a:r>
            </a:p>
          </p:txBody>
        </p:sp>
        <p:sp>
          <p:nvSpPr>
            <p:cNvPr id="21" name="Freihandform 20"/>
            <p:cNvSpPr/>
            <p:nvPr/>
          </p:nvSpPr>
          <p:spPr>
            <a:xfrm>
              <a:off x="3864156" y="1525480"/>
              <a:ext cx="1529755" cy="1656115"/>
            </a:xfrm>
            <a:custGeom>
              <a:avLst/>
              <a:gdLst>
                <a:gd name="connsiteX0" fmla="*/ 0 w 1529755"/>
                <a:gd name="connsiteY0" fmla="*/ 0 h 1656115"/>
                <a:gd name="connsiteX1" fmla="*/ 1529755 w 1529755"/>
                <a:gd name="connsiteY1" fmla="*/ 0 h 1656115"/>
                <a:gd name="connsiteX2" fmla="*/ 1529755 w 1529755"/>
                <a:gd name="connsiteY2" fmla="*/ 1656115 h 1656115"/>
                <a:gd name="connsiteX3" fmla="*/ 0 w 1529755"/>
                <a:gd name="connsiteY3" fmla="*/ 1656115 h 1656115"/>
                <a:gd name="connsiteX4" fmla="*/ 0 w 1529755"/>
                <a:gd name="connsiteY4" fmla="*/ 0 h 1656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755" h="1656115">
                  <a:moveTo>
                    <a:pt x="0" y="0"/>
                  </a:moveTo>
                  <a:lnTo>
                    <a:pt x="1529755" y="0"/>
                  </a:lnTo>
                  <a:lnTo>
                    <a:pt x="1529755" y="1656115"/>
                  </a:lnTo>
                  <a:lnTo>
                    <a:pt x="0" y="16561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3A983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Hintergrundinfo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3" name="Freihandform 22"/>
            <p:cNvSpPr/>
            <p:nvPr/>
          </p:nvSpPr>
          <p:spPr>
            <a:xfrm>
              <a:off x="6344845" y="1938749"/>
              <a:ext cx="1632724" cy="1632724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0" y="0"/>
                  </a:moveTo>
                  <a:cubicBezTo>
                    <a:pt x="901729" y="0"/>
                    <a:pt x="1632724" y="730995"/>
                    <a:pt x="1632724" y="1632724"/>
                  </a:cubicBezTo>
                  <a:lnTo>
                    <a:pt x="0" y="16327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2293634"/>
                <a:satOff val="-11059"/>
                <a:lumOff val="2092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478214" rIns="478214" bIns="432000" numCol="1" spcCol="1270" anchor="ctr" anchorCtr="1">
              <a:noAutofit/>
            </a:bodyPr>
            <a:lstStyle/>
            <a:p>
              <a:pPr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4000" dirty="0"/>
                <a:t>2</a:t>
              </a:r>
              <a:br>
                <a:rPr lang="de-DE" sz="4000" dirty="0"/>
              </a:br>
              <a:r>
                <a:rPr lang="de-DE" sz="2000" dirty="0"/>
                <a:t>Thema</a:t>
              </a:r>
            </a:p>
          </p:txBody>
        </p:sp>
        <p:sp>
          <p:nvSpPr>
            <p:cNvPr id="18" name="Freihandform 17"/>
            <p:cNvSpPr/>
            <p:nvPr/>
          </p:nvSpPr>
          <p:spPr>
            <a:xfrm>
              <a:off x="7227550" y="1498958"/>
              <a:ext cx="1530687" cy="1656742"/>
            </a:xfrm>
            <a:custGeom>
              <a:avLst/>
              <a:gdLst>
                <a:gd name="connsiteX0" fmla="*/ 0 w 1530687"/>
                <a:gd name="connsiteY0" fmla="*/ 0 h 1656742"/>
                <a:gd name="connsiteX1" fmla="*/ 1530687 w 1530687"/>
                <a:gd name="connsiteY1" fmla="*/ 0 h 1656742"/>
                <a:gd name="connsiteX2" fmla="*/ 1530687 w 1530687"/>
                <a:gd name="connsiteY2" fmla="*/ 1656742 h 1656742"/>
                <a:gd name="connsiteX3" fmla="*/ 0 w 1530687"/>
                <a:gd name="connsiteY3" fmla="*/ 1656742 h 1656742"/>
                <a:gd name="connsiteX4" fmla="*/ 0 w 1530687"/>
                <a:gd name="connsiteY4" fmla="*/ 0 h 1656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687" h="1656742">
                  <a:moveTo>
                    <a:pt x="0" y="0"/>
                  </a:moveTo>
                  <a:lnTo>
                    <a:pt x="1530687" y="0"/>
                  </a:lnTo>
                  <a:lnTo>
                    <a:pt x="1530687" y="1656742"/>
                  </a:lnTo>
                  <a:lnTo>
                    <a:pt x="0" y="16567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BA4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t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Hintergrundinfo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4" name="Freihandform 23"/>
            <p:cNvSpPr/>
            <p:nvPr/>
          </p:nvSpPr>
          <p:spPr>
            <a:xfrm rot="21600000">
              <a:off x="6344845" y="3646887"/>
              <a:ext cx="1632725" cy="1632725"/>
            </a:xfrm>
            <a:custGeom>
              <a:avLst/>
              <a:gdLst>
                <a:gd name="connsiteX0" fmla="*/ 0 w 1632724"/>
                <a:gd name="connsiteY0" fmla="*/ 1632724 h 1632724"/>
                <a:gd name="connsiteX1" fmla="*/ 1632724 w 1632724"/>
                <a:gd name="connsiteY1" fmla="*/ 0 h 1632724"/>
                <a:gd name="connsiteX2" fmla="*/ 1632724 w 1632724"/>
                <a:gd name="connsiteY2" fmla="*/ 1632724 h 1632724"/>
                <a:gd name="connsiteX3" fmla="*/ 0 w 1632724"/>
                <a:gd name="connsiteY3" fmla="*/ 1632724 h 163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32724" h="1632724">
                  <a:moveTo>
                    <a:pt x="1632724" y="0"/>
                  </a:moveTo>
                  <a:cubicBezTo>
                    <a:pt x="1632724" y="901729"/>
                    <a:pt x="901729" y="1632724"/>
                    <a:pt x="0" y="1632724"/>
                  </a:cubicBezTo>
                  <a:lnTo>
                    <a:pt x="0" y="0"/>
                  </a:lnTo>
                  <a:lnTo>
                    <a:pt x="1632724" y="0"/>
                  </a:lnTo>
                  <a:close/>
                </a:path>
              </a:pathLst>
            </a:custGeom>
            <a:solidFill>
              <a:srgbClr val="539DC5"/>
            </a:solidFill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hemeClr val="accent2">
                <a:hueOff val="-4587268"/>
                <a:satOff val="-22119"/>
                <a:lumOff val="41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88000" tIns="360001" rIns="478214" bIns="478214" numCol="1" spcCol="1270" anchor="ctr" anchorCtr="1">
              <a:noAutofit/>
            </a:bodyPr>
            <a:lstStyle/>
            <a:p>
              <a:pPr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2000" dirty="0"/>
                <a:t>Thema </a:t>
              </a:r>
              <a:r>
                <a:rPr lang="de-DE" sz="4000" dirty="0"/>
                <a:t>3</a:t>
              </a:r>
            </a:p>
          </p:txBody>
        </p:sp>
        <p:sp>
          <p:nvSpPr>
            <p:cNvPr id="10" name="Freihandform 9"/>
            <p:cNvSpPr/>
            <p:nvPr/>
          </p:nvSpPr>
          <p:spPr>
            <a:xfrm>
              <a:off x="7228239" y="4063445"/>
              <a:ext cx="1529998" cy="1655958"/>
            </a:xfrm>
            <a:custGeom>
              <a:avLst/>
              <a:gdLst>
                <a:gd name="connsiteX0" fmla="*/ 0 w 1529998"/>
                <a:gd name="connsiteY0" fmla="*/ 0 h 1655958"/>
                <a:gd name="connsiteX1" fmla="*/ 1529998 w 1529998"/>
                <a:gd name="connsiteY1" fmla="*/ 0 h 1655958"/>
                <a:gd name="connsiteX2" fmla="*/ 1529998 w 1529998"/>
                <a:gd name="connsiteY2" fmla="*/ 1655958 h 1655958"/>
                <a:gd name="connsiteX3" fmla="*/ 0 w 1529998"/>
                <a:gd name="connsiteY3" fmla="*/ 1655958 h 1655958"/>
                <a:gd name="connsiteX4" fmla="*/ 0 w 1529998"/>
                <a:gd name="connsiteY4" fmla="*/ 0 h 1655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9998" h="1655958">
                  <a:moveTo>
                    <a:pt x="0" y="0"/>
                  </a:moveTo>
                  <a:lnTo>
                    <a:pt x="1529998" y="0"/>
                  </a:lnTo>
                  <a:lnTo>
                    <a:pt x="1529998" y="1655958"/>
                  </a:lnTo>
                  <a:lnTo>
                    <a:pt x="0" y="16559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9DC5">
                <a:alpha val="20000"/>
              </a:srgbClr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72000" tIns="72000" rIns="72000" bIns="72000" numCol="1" spcCol="1270" anchor="b" anchorCtr="0">
              <a:noAutofit/>
            </a:bodyPr>
            <a:lstStyle/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Hinter-</a:t>
              </a:r>
              <a:r>
                <a:rPr lang="de-DE" sz="1400" dirty="0" err="1"/>
                <a:t>grundinfo</a:t>
              </a:r>
              <a:endParaRPr lang="de-DE" sz="1400" dirty="0"/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mit 3 oder 4 Aspekten</a:t>
              </a:r>
            </a:p>
            <a:p>
              <a:pPr marL="57150" lvl="1" indent="-57150" algn="r" defTabSz="4000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de-DE" sz="1400" dirty="0"/>
                <a:t>Schriftgröße beachten</a:t>
              </a:r>
            </a:p>
          </p:txBody>
        </p:sp>
        <p:sp>
          <p:nvSpPr>
            <p:cNvPr id="25" name="Freihandform 24"/>
            <p:cNvSpPr/>
            <p:nvPr/>
          </p:nvSpPr>
          <p:spPr>
            <a:xfrm rot="21600000">
              <a:off x="3856034" y="4077511"/>
              <a:ext cx="1886712" cy="1656547"/>
            </a:xfrm>
            <a:custGeom>
              <a:avLst/>
              <a:gdLst>
                <a:gd name="connsiteX0" fmla="*/ 0 w 1656546"/>
                <a:gd name="connsiteY0" fmla="*/ 0 h 1886711"/>
                <a:gd name="connsiteX1" fmla="*/ 1656546 w 1656546"/>
                <a:gd name="connsiteY1" fmla="*/ 0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0" fmla="*/ 1380449 w 1656546"/>
                <a:gd name="connsiteY0" fmla="*/ 1886711 h 1886711"/>
                <a:gd name="connsiteX1" fmla="*/ 1435669 w 1656546"/>
                <a:gd name="connsiteY1" fmla="*/ 1665834 h 1886711"/>
                <a:gd name="connsiteX2" fmla="*/ 1656546 w 1656546"/>
                <a:gd name="connsiteY2" fmla="*/ 1610614 h 1886711"/>
                <a:gd name="connsiteX3" fmla="*/ 1380449 w 1656546"/>
                <a:gd name="connsiteY3" fmla="*/ 1886711 h 1886711"/>
                <a:gd name="connsiteX4" fmla="*/ 0 w 1656546"/>
                <a:gd name="connsiteY4" fmla="*/ 1886711 h 1886711"/>
                <a:gd name="connsiteX5" fmla="*/ 0 w 1656546"/>
                <a:gd name="connsiteY5" fmla="*/ 0 h 1886711"/>
                <a:gd name="connsiteX6" fmla="*/ 1656546 w 1656546"/>
                <a:gd name="connsiteY6" fmla="*/ 0 h 1886711"/>
                <a:gd name="connsiteX7" fmla="*/ 1656546 w 1656546"/>
                <a:gd name="connsiteY7" fmla="*/ 1610614 h 188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546" h="1886711" stroke="0" extrusionOk="0">
                  <a:moveTo>
                    <a:pt x="0" y="1886710"/>
                  </a:moveTo>
                  <a:lnTo>
                    <a:pt x="0" y="1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close/>
                </a:path>
                <a:path w="1656546" h="1886711" fill="darkenLess" stroke="0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close/>
                </a:path>
                <a:path w="1656546" h="1886711" fill="none" extrusionOk="0">
                  <a:moveTo>
                    <a:pt x="1656546" y="314459"/>
                  </a:moveTo>
                  <a:lnTo>
                    <a:pt x="1462614" y="251567"/>
                  </a:lnTo>
                  <a:lnTo>
                    <a:pt x="1414131" y="1"/>
                  </a:lnTo>
                  <a:lnTo>
                    <a:pt x="1656546" y="314459"/>
                  </a:lnTo>
                  <a:lnTo>
                    <a:pt x="1656546" y="1886710"/>
                  </a:lnTo>
                  <a:lnTo>
                    <a:pt x="0" y="1886710"/>
                  </a:lnTo>
                  <a:lnTo>
                    <a:pt x="0" y="1"/>
                  </a:lnTo>
                  <a:lnTo>
                    <a:pt x="1414131" y="1"/>
                  </a:lnTo>
                </a:path>
              </a:pathLst>
            </a:custGeom>
            <a:solidFill>
              <a:srgbClr val="93C356">
                <a:alpha val="20000"/>
              </a:srgbClr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hueOff val="-6880901"/>
                <a:satOff val="-33178"/>
                <a:lumOff val="627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44000" tIns="144000" rIns="144000" bIns="144000" numCol="1" spcCol="1270" anchor="ctr" anchorCtr="0">
              <a:noAutofit/>
            </a:bodyPr>
            <a:lstStyle/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dirty="0">
                  <a:solidFill>
                    <a:schemeClr val="tx1"/>
                  </a:solidFill>
                </a:rPr>
                <a:t>Neues Thema einbinden</a:t>
              </a:r>
            </a:p>
            <a:p>
              <a:pPr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de-DE" sz="1400" b="1" dirty="0">
                  <a:solidFill>
                    <a:schemeClr val="tx1"/>
                  </a:solidFill>
                </a:rPr>
                <a:t>Wichtiges hervorheben</a:t>
              </a:r>
            </a:p>
          </p:txBody>
        </p:sp>
        <p:sp>
          <p:nvSpPr>
            <p:cNvPr id="26" name="Gebogener Pfeil 25"/>
            <p:cNvSpPr/>
            <p:nvPr/>
          </p:nvSpPr>
          <p:spPr>
            <a:xfrm rot="2700000">
              <a:off x="5786405" y="3099757"/>
              <a:ext cx="980440" cy="1062434"/>
            </a:xfrm>
            <a:prstGeom prst="circular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3">
              <a:scrgbClr r="0" g="0" b="0"/>
            </a:lnRef>
            <a:fillRef idx="1">
              <a:scrgbClr r="0" g="0" b="0"/>
            </a:fillRef>
            <a:effectRef idx="1">
              <a:schemeClr val="accent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</p:spTree>
    <p:extLst>
      <p:ext uri="{BB962C8B-B14F-4D97-AF65-F5344CB8AC3E}">
        <p14:creationId xmlns:p14="http://schemas.microsoft.com/office/powerpoint/2010/main" val="130086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Logo </a:t>
            </a:r>
            <a:br>
              <a:rPr lang="de-DE" dirty="0"/>
            </a:br>
            <a:r>
              <a:rPr lang="de-DE" b="0" dirty="0"/>
              <a:t>Nutzungshinweise und Platzierung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Das Logo der TUD besteht aus einem </a:t>
            </a:r>
            <a:r>
              <a:rPr lang="de-DE" b="1" dirty="0"/>
              <a:t>Symbol und einem Schriftzug</a:t>
            </a:r>
            <a:r>
              <a:rPr lang="de-DE" dirty="0"/>
              <a:t>. </a:t>
            </a:r>
          </a:p>
          <a:p>
            <a:pPr lvl="1"/>
            <a:r>
              <a:rPr lang="de-DE" dirty="0"/>
              <a:t>Es tritt immer als Ganzes in Erscheinung </a:t>
            </a:r>
            <a:br>
              <a:rPr lang="de-DE" dirty="0"/>
            </a:br>
            <a:r>
              <a:rPr lang="de-DE" dirty="0"/>
              <a:t>und </a:t>
            </a:r>
            <a:r>
              <a:rPr lang="de-DE" b="1" dirty="0"/>
              <a:t>darf nicht getrennt oder modifiziert</a:t>
            </a:r>
            <a:r>
              <a:rPr lang="de-DE" dirty="0"/>
              <a:t> werden. </a:t>
            </a:r>
          </a:p>
          <a:p>
            <a:pPr lvl="1">
              <a:spcAft>
                <a:spcPts val="600"/>
              </a:spcAft>
            </a:pPr>
            <a:r>
              <a:rPr lang="de-DE" dirty="0"/>
              <a:t>Das Logo kann in folgenden </a:t>
            </a:r>
            <a:r>
              <a:rPr lang="de-DE" b="1" dirty="0"/>
              <a:t>Farben</a:t>
            </a:r>
            <a:r>
              <a:rPr lang="de-DE" dirty="0"/>
              <a:t> verwendet werden: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Blau (HKS 41) Hausfarbe der TUD 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Weiß (auf blau, schwarz oder dunkelgrau)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Schwarz (auf weiß oder grau)</a:t>
            </a:r>
          </a:p>
          <a:p>
            <a:pPr lvl="2">
              <a:spcBef>
                <a:spcPts val="600"/>
              </a:spcBef>
            </a:pPr>
            <a:r>
              <a:rPr lang="de-DE" dirty="0"/>
              <a:t>Grau (auf weiß oder grau)</a:t>
            </a:r>
          </a:p>
          <a:p>
            <a:pPr marL="90488" lvl="2" indent="0">
              <a:buNone/>
            </a:pPr>
            <a:r>
              <a:rPr lang="de-DE" dirty="0"/>
              <a:t/>
            </a:r>
            <a:br>
              <a:rPr lang="de-DE" dirty="0"/>
            </a:br>
            <a:endParaRPr lang="de-DE" dirty="0"/>
          </a:p>
          <a:p>
            <a:pPr lvl="2"/>
            <a:r>
              <a:rPr lang="de-DE" dirty="0"/>
              <a:t>in allen genannten Farben auch auf Fotos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1484312"/>
            <a:ext cx="2495550" cy="1011877"/>
          </a:xfrm>
          <a:prstGeom prst="rect">
            <a:avLst/>
          </a:prstGeom>
          <a:ln w="3175" cap="sq" cmpd="sng">
            <a:solidFill>
              <a:schemeClr val="tx1"/>
            </a:solidFill>
            <a:prstDash val="solid"/>
            <a:miter lim="800000"/>
          </a:ln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2771629"/>
            <a:ext cx="2495550" cy="1011877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850" y="4058946"/>
            <a:ext cx="2495550" cy="101187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953518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5D91906E-15A0-8749-9F3A-5E231A793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" y="-35367"/>
            <a:ext cx="12189862" cy="6893366"/>
          </a:xfrm>
          <a:prstGeom prst="rect">
            <a:avLst/>
          </a:prstGeom>
        </p:spPr>
      </p:pic>
      <p:sp>
        <p:nvSpPr>
          <p:cNvPr id="10" name="Titel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Netzwerk </a:t>
            </a:r>
            <a:br>
              <a:rPr lang="de-DE" dirty="0"/>
            </a:br>
            <a:r>
              <a:rPr lang="de-DE" b="0" dirty="0"/>
              <a:t>DRESDEN-</a:t>
            </a:r>
            <a:r>
              <a:rPr lang="de-DE" b="0" dirty="0" err="1"/>
              <a:t>concept</a:t>
            </a:r>
            <a:r>
              <a:rPr lang="de-DE" sz="1600" dirty="0"/>
              <a:t/>
            </a:r>
            <a:br>
              <a:rPr lang="de-DE" sz="1600" dirty="0"/>
            </a:br>
            <a:endParaRPr lang="de-DE" sz="1600" dirty="0"/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810512"/>
            <a:ext cx="10580688" cy="2903220"/>
          </a:xfrm>
        </p:spPr>
        <p:txBody>
          <a:bodyPr/>
          <a:lstStyle/>
          <a:p>
            <a:r>
              <a:rPr lang="de-DE" b="1" dirty="0"/>
              <a:t>D</a:t>
            </a:r>
            <a:r>
              <a:rPr lang="de-DE" dirty="0"/>
              <a:t>resden </a:t>
            </a:r>
            <a:r>
              <a:rPr lang="de-DE" b="1" dirty="0"/>
              <a:t>R</a:t>
            </a:r>
            <a:r>
              <a:rPr lang="de-DE" dirty="0"/>
              <a:t>esearch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/>
              <a:t>E</a:t>
            </a:r>
            <a:r>
              <a:rPr lang="de-DE" dirty="0"/>
              <a:t>ducation </a:t>
            </a:r>
            <a:br>
              <a:rPr lang="de-DE" dirty="0"/>
            </a:br>
            <a:r>
              <a:rPr lang="de-DE" b="1" dirty="0" err="1"/>
              <a:t>S</a:t>
            </a:r>
            <a:r>
              <a:rPr lang="de-DE" dirty="0" err="1"/>
              <a:t>ynergies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b="1" dirty="0"/>
              <a:t>D</a:t>
            </a:r>
            <a:r>
              <a:rPr lang="de-DE" dirty="0"/>
              <a:t>evelopment </a:t>
            </a:r>
            <a:br>
              <a:rPr lang="de-DE" dirty="0"/>
            </a:b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b="1" dirty="0"/>
              <a:t>E</a:t>
            </a:r>
            <a:r>
              <a:rPr lang="de-DE" dirty="0"/>
              <a:t>xcellence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b="1" dirty="0" err="1"/>
              <a:t>N</a:t>
            </a:r>
            <a:r>
              <a:rPr lang="de-DE" dirty="0" err="1"/>
              <a:t>ovelty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62763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DRESDEN-concept </a:t>
            </a:r>
            <a:r>
              <a:rPr lang="de-DE" dirty="0"/>
              <a:t/>
            </a:r>
            <a:br>
              <a:rPr lang="de-DE" dirty="0"/>
            </a:br>
            <a:r>
              <a:rPr lang="de-DE" dirty="0"/>
              <a:t>Exzellenz aus Wissenschaft und Kultur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1"/>
            <a:r>
              <a:rPr lang="de-DE" dirty="0"/>
              <a:t>DRESDEN-concept ist ein Netzwerk der </a:t>
            </a:r>
            <a:r>
              <a:rPr lang="de-DE" b="1" dirty="0"/>
              <a:t>TU Dresden mit 32 Partnern</a:t>
            </a:r>
            <a:r>
              <a:rPr lang="de-DE" dirty="0"/>
              <a:t> in der Wissenschaft und Kultur.</a:t>
            </a:r>
            <a:br>
              <a:rPr lang="de-DE" dirty="0"/>
            </a:br>
            <a:r>
              <a:rPr lang="de-DE" dirty="0"/>
              <a:t>Alle Partner sind </a:t>
            </a:r>
            <a:r>
              <a:rPr lang="de-DE" b="1" dirty="0"/>
              <a:t>forschende</a:t>
            </a:r>
            <a:r>
              <a:rPr lang="de-DE" dirty="0"/>
              <a:t> Institute und Einrichtungen in Dresden.</a:t>
            </a:r>
          </a:p>
          <a:p>
            <a:pPr lvl="1"/>
            <a:r>
              <a:rPr lang="de-DE" dirty="0"/>
              <a:t>Synergien zwischen der TU Dresden und den außeruniversitären Dresdener </a:t>
            </a:r>
            <a:br>
              <a:rPr lang="de-DE" dirty="0"/>
            </a:br>
            <a:r>
              <a:rPr lang="de-DE" dirty="0"/>
              <a:t>Forschungsinstitutionen in Forschung, Lehre und Infrastruktur:</a:t>
            </a:r>
          </a:p>
          <a:p>
            <a:pPr lvl="2"/>
            <a:r>
              <a:rPr lang="de-DE" dirty="0"/>
              <a:t>gemeinsame Identifizierung und Koordination von Forschungsschwerpunkten</a:t>
            </a:r>
          </a:p>
          <a:p>
            <a:pPr lvl="2"/>
            <a:r>
              <a:rPr lang="de-DE" dirty="0"/>
              <a:t>gemeinsame Berufungen / </a:t>
            </a:r>
            <a:r>
              <a:rPr lang="de-DE" dirty="0" err="1"/>
              <a:t>Recruitment</a:t>
            </a:r>
            <a:r>
              <a:rPr lang="de-DE" dirty="0"/>
              <a:t> von Spitzenkräften</a:t>
            </a:r>
          </a:p>
          <a:p>
            <a:pPr lvl="2"/>
            <a:r>
              <a:rPr lang="de-DE" dirty="0" err="1"/>
              <a:t>Shared</a:t>
            </a:r>
            <a:r>
              <a:rPr lang="de-DE" dirty="0"/>
              <a:t> Resources / </a:t>
            </a:r>
            <a:r>
              <a:rPr lang="de-DE" dirty="0" err="1"/>
              <a:t>One</a:t>
            </a:r>
            <a:r>
              <a:rPr lang="de-DE" dirty="0"/>
              <a:t>-Campus-Model</a:t>
            </a:r>
          </a:p>
          <a:p>
            <a:pPr lvl="1"/>
            <a:r>
              <a:rPr lang="de-DE" dirty="0"/>
              <a:t>Kernelement liegt in der Bewerbung der TU Dresden zur Exzellenz-Universität.</a:t>
            </a:r>
          </a:p>
          <a:p>
            <a:pPr lvl="1"/>
            <a:endParaRPr lang="de-DE" dirty="0"/>
          </a:p>
          <a:p>
            <a:pPr lvl="1"/>
            <a:r>
              <a:rPr lang="de-DE" dirty="0"/>
              <a:t>Wofür können Sie die Karte zum DRESDEN-</a:t>
            </a:r>
            <a:r>
              <a:rPr lang="de-DE" dirty="0" err="1"/>
              <a:t>concept</a:t>
            </a:r>
            <a:r>
              <a:rPr lang="de-DE" dirty="0"/>
              <a:t> Netzwerk in dieser Präsentationsvorlage nutzen?</a:t>
            </a:r>
          </a:p>
          <a:p>
            <a:pPr lvl="2"/>
            <a:r>
              <a:rPr lang="de-DE" dirty="0"/>
              <a:t>Sie können die Karte  gern nutzen, um in Ihren Präsentationen auf das Netzwerk Bezug zu nehmen.</a:t>
            </a:r>
          </a:p>
          <a:p>
            <a:pPr lvl="2"/>
            <a:r>
              <a:rPr lang="de-DE" dirty="0"/>
              <a:t>Sie können ihre eigene Projektpartner im Netzwerk hervorheben.</a:t>
            </a:r>
          </a:p>
        </p:txBody>
      </p:sp>
    </p:spTree>
    <p:extLst>
      <p:ext uri="{BB962C8B-B14F-4D97-AF65-F5344CB8AC3E}">
        <p14:creationId xmlns:p14="http://schemas.microsoft.com/office/powerpoint/2010/main" val="2608520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Logo des Bundesministeriums für Bildung und Forschung, links vom Schriftzug wird der Bundesadler und das Balkenelement dargestellt. Darüber steht: &quot;Gefördert vom&quot;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142" y="3693405"/>
            <a:ext cx="3959866" cy="2723718"/>
          </a:xfrm>
          <a:prstGeom prst="rect">
            <a:avLst/>
          </a:prstGeom>
        </p:spPr>
      </p:pic>
      <p:pic>
        <p:nvPicPr>
          <p:cNvPr id="13" name="Grafik 12" descr="Landessignet Sachsen. Schriftzug Sachsen in schwarz, darunter in grün das stilisierte Landeswapp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0008" y="4223004"/>
            <a:ext cx="1252737" cy="1880359"/>
          </a:xfrm>
          <a:prstGeom prst="rect">
            <a:avLst/>
          </a:prstGeom>
        </p:spPr>
      </p:pic>
      <p:sp>
        <p:nvSpPr>
          <p:cNvPr id="2" name="Textfeld 1"/>
          <p:cNvSpPr txBox="1"/>
          <p:nvPr/>
        </p:nvSpPr>
        <p:spPr>
          <a:xfrm>
            <a:off x="6642786" y="3321163"/>
            <a:ext cx="358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Diese Maßnahme wird mitfinanziert durch Steuermittel auf der Grundlage des vom Sächsischen Landtag beschlossenen Haushaltes.</a:t>
            </a:r>
          </a:p>
          <a:p>
            <a:endParaRPr lang="de-DE" sz="1200" dirty="0"/>
          </a:p>
        </p:txBody>
      </p:sp>
      <p:sp>
        <p:nvSpPr>
          <p:cNvPr id="6" name="Textfeld 5"/>
          <p:cNvSpPr txBox="1"/>
          <p:nvPr/>
        </p:nvSpPr>
        <p:spPr>
          <a:xfrm>
            <a:off x="778425" y="1411473"/>
            <a:ext cx="35834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bg1">
                    <a:lumMod val="65000"/>
                  </a:schemeClr>
                </a:solidFill>
              </a:rPr>
              <a:t>Beispielhafte Darstellung einer Seite mit Förderlogos zur Anpassung entsprechend den vorliegenden Rahmenbedingungen.</a:t>
            </a:r>
          </a:p>
          <a:p>
            <a:endParaRPr lang="de-DE" sz="1200" dirty="0"/>
          </a:p>
        </p:txBody>
      </p:sp>
      <p:pic>
        <p:nvPicPr>
          <p:cNvPr id="7" name="Grafik 6" descr="Logo: Stilisierten menschlichen Figur, darunter der Text: Zertifikat seit 2007 audit familiengerechte Hochschule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5454" y="5862171"/>
            <a:ext cx="782054" cy="782054"/>
          </a:xfrm>
          <a:prstGeom prst="rect">
            <a:avLst/>
          </a:prstGeom>
        </p:spPr>
      </p:pic>
      <p:pic>
        <p:nvPicPr>
          <p:cNvPr id="8" name="Grafik 7" descr="Logo der EMAS Zertifizierung für geprüftes Umweltmanagement: über einem blauen Wellenelement rechts ein stilisiertes, grünes Blatt, darüber ein Kreisbogen aus 6 gelben Sternen, zusammen ein kreisförmiges Logo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0029" y="5862171"/>
            <a:ext cx="442094" cy="7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067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b="0" dirty="0"/>
              <a:t>Hausschrift Open Sans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type="body" sz="quarter" idx="4294967295"/>
          </p:nvPr>
        </p:nvSpPr>
        <p:spPr>
          <a:xfrm>
            <a:off x="874713" y="1484314"/>
            <a:ext cx="5195888" cy="4357686"/>
          </a:xfrm>
        </p:spPr>
        <p:txBody>
          <a:bodyPr/>
          <a:lstStyle/>
          <a:p>
            <a:pPr lvl="1"/>
            <a:r>
              <a:rPr lang="de-DE" dirty="0"/>
              <a:t>Ab Februar 2018 wird die Schrift </a:t>
            </a:r>
            <a:r>
              <a:rPr lang="de-DE" b="1" dirty="0"/>
              <a:t>Open Sans</a:t>
            </a:r>
            <a:r>
              <a:rPr lang="de-DE" dirty="0"/>
              <a:t> als Hausschrift der TUD verwendet.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Die Open Sans wurde von Schriftgestalter </a:t>
            </a:r>
            <a:br>
              <a:rPr lang="de-DE" dirty="0"/>
            </a:br>
            <a:r>
              <a:rPr lang="de-DE" dirty="0">
                <a:solidFill>
                  <a:schemeClr val="accent2"/>
                </a:solidFill>
                <a:latin typeface="TUD-Iconfont Light" panose="00000400000000000000" pitchFamily="50" charset="0"/>
              </a:rPr>
              <a:t>🔗</a:t>
            </a:r>
            <a:r>
              <a:rPr lang="de-DE" dirty="0"/>
              <a:t> </a:t>
            </a:r>
            <a:r>
              <a:rPr lang="de-DE" dirty="0">
                <a:hlinkClick r:id="rId3"/>
              </a:rPr>
              <a:t>Steve </a:t>
            </a:r>
            <a:r>
              <a:rPr lang="de-DE" dirty="0" err="1">
                <a:hlinkClick r:id="rId3"/>
              </a:rPr>
              <a:t>Matteson</a:t>
            </a:r>
            <a:r>
              <a:rPr lang="de-DE" dirty="0"/>
              <a:t> als </a:t>
            </a:r>
            <a:r>
              <a:rPr lang="de-DE" b="1" dirty="0"/>
              <a:t>medienübergreifende  Schrift für Drucksachen, Webgestaltung und mobile</a:t>
            </a:r>
            <a:r>
              <a:rPr lang="de-DE" dirty="0"/>
              <a:t> </a:t>
            </a:r>
            <a:r>
              <a:rPr lang="de-DE" b="1" dirty="0"/>
              <a:t>Interfaces</a:t>
            </a:r>
            <a:r>
              <a:rPr lang="de-DE" dirty="0"/>
              <a:t> entwickelt und unter der Apache </a:t>
            </a:r>
            <a:r>
              <a:rPr lang="de-DE" dirty="0" err="1"/>
              <a:t>License</a:t>
            </a:r>
            <a:r>
              <a:rPr lang="de-DE" dirty="0"/>
              <a:t> Version 2.0 veröffentlicht. 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Die Schrift steht in verschiedenen Schriftbibliotheken </a:t>
            </a:r>
            <a:br>
              <a:rPr lang="de-DE" dirty="0"/>
            </a:br>
            <a:r>
              <a:rPr lang="de-DE" b="1" dirty="0"/>
              <a:t>im Internet </a:t>
            </a:r>
            <a:r>
              <a:rPr lang="de-DE" dirty="0"/>
              <a:t>und im internen Bereich der TUD-Webseiten als </a:t>
            </a:r>
            <a:r>
              <a:rPr lang="de-DE" b="1" dirty="0"/>
              <a:t>freier</a:t>
            </a:r>
            <a:r>
              <a:rPr lang="de-DE" dirty="0">
                <a:solidFill>
                  <a:schemeClr val="accent2"/>
                </a:solidFill>
                <a:latin typeface="TUD-Iconfont Light" panose="00000400000000000000" pitchFamily="50" charset="0"/>
              </a:rPr>
              <a:t> 🔗</a:t>
            </a:r>
            <a:r>
              <a:rPr lang="de-DE" dirty="0"/>
              <a:t> </a:t>
            </a:r>
            <a:r>
              <a:rPr lang="de-DE" dirty="0">
                <a:hlinkClick r:id="rId4"/>
              </a:rPr>
              <a:t>Download</a:t>
            </a:r>
            <a:r>
              <a:rPr lang="de-DE" dirty="0"/>
              <a:t> zur Verfügung.</a:t>
            </a:r>
            <a:br>
              <a:rPr lang="de-DE" dirty="0"/>
            </a:br>
            <a:r>
              <a:rPr lang="de-DE" dirty="0"/>
              <a:t/>
            </a:r>
            <a:br>
              <a:rPr lang="de-DE" dirty="0"/>
            </a:br>
            <a:r>
              <a:rPr lang="de-DE" dirty="0"/>
              <a:t>Die Schrift Open Sans ist </a:t>
            </a:r>
            <a:r>
              <a:rPr lang="de-DE" b="1" dirty="0"/>
              <a:t>direkt in dieser Präsentationsvorlage eingebunden</a:t>
            </a:r>
            <a:r>
              <a:rPr lang="de-DE" dirty="0"/>
              <a:t>.</a:t>
            </a:r>
          </a:p>
          <a:p>
            <a:endParaRPr lang="de-DE" dirty="0"/>
          </a:p>
          <a:p>
            <a:endParaRPr lang="de-DE" dirty="0"/>
          </a:p>
          <a:p>
            <a:pPr lvl="2"/>
            <a:endParaRPr lang="de-DE" dirty="0"/>
          </a:p>
        </p:txBody>
      </p:sp>
      <p:sp>
        <p:nvSpPr>
          <p:cNvPr id="4" name="Textfeld 3"/>
          <p:cNvSpPr txBox="1"/>
          <p:nvPr/>
        </p:nvSpPr>
        <p:spPr>
          <a:xfrm>
            <a:off x="6267449" y="1484313"/>
            <a:ext cx="4298951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de-DE" sz="1600" b="1" dirty="0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  <a:t>Schriftschnitte</a:t>
            </a:r>
            <a:br>
              <a:rPr lang="de-DE" sz="1600" b="1" dirty="0">
                <a:solidFill>
                  <a:srgbClr val="0069B4"/>
                </a:solidFill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endParaRPr lang="de-DE" sz="1600" b="1" dirty="0">
              <a:solidFill>
                <a:srgbClr val="0069B4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/>
            <a:r>
              <a:rPr lang="de-DE" sz="1600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Light</a:t>
            </a:r>
          </a:p>
          <a:p>
            <a:pPr algn="r"/>
            <a:r>
              <a:rPr lang="de-DE" sz="1600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Light Italic</a:t>
            </a:r>
          </a:p>
          <a:p>
            <a:pPr algn="r"/>
            <a:endParaRPr lang="de-DE" sz="1600" i="1" dirty="0">
              <a:solidFill>
                <a:srgbClr val="0069B4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</a:rPr>
              <a:t>Open Sans Regular</a:t>
            </a: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</a:rPr>
              <a:t>Open Sans </a:t>
            </a:r>
            <a:r>
              <a:rPr lang="de-DE" sz="1600" i="1" dirty="0">
                <a:solidFill>
                  <a:srgbClr val="0069B4"/>
                </a:solidFill>
              </a:rPr>
              <a:t>Regular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Semi-</a:t>
            </a:r>
            <a:r>
              <a:rPr lang="de-DE" sz="1600" dirty="0" err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Bold</a:t>
            </a:r>
            <a:endParaRPr lang="de-DE" sz="1600" dirty="0">
              <a:solidFill>
                <a:srgbClr val="0069B4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Semi-</a:t>
            </a:r>
            <a:r>
              <a:rPr lang="de-DE" sz="1600" i="1" dirty="0" err="1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Bold</a:t>
            </a:r>
            <a:r>
              <a:rPr lang="de-DE" sz="1600" i="1" dirty="0">
                <a:solidFill>
                  <a:srgbClr val="0069B4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Italic</a:t>
            </a:r>
          </a:p>
          <a:p>
            <a:pPr algn="r">
              <a:tabLst>
                <a:tab pos="361950" algn="l"/>
              </a:tabLst>
            </a:pP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de-DE" sz="1600" b="1" dirty="0">
                <a:solidFill>
                  <a:srgbClr val="0069B4"/>
                </a:solidFill>
              </a:rPr>
              <a:t>Open Sans </a:t>
            </a:r>
            <a:r>
              <a:rPr lang="de-DE" sz="1600" b="1" dirty="0" err="1">
                <a:solidFill>
                  <a:srgbClr val="0069B4"/>
                </a:solidFill>
              </a:rPr>
              <a:t>Bold</a:t>
            </a:r>
            <a:endParaRPr lang="de-DE" sz="1600" b="1" dirty="0">
              <a:solidFill>
                <a:srgbClr val="0069B4"/>
              </a:solidFill>
            </a:endParaRPr>
          </a:p>
          <a:p>
            <a:pPr algn="r">
              <a:tabLst>
                <a:tab pos="361950" algn="l"/>
              </a:tabLst>
            </a:pPr>
            <a:r>
              <a:rPr lang="de-DE" sz="1600" b="1" dirty="0">
                <a:solidFill>
                  <a:srgbClr val="0069B4"/>
                </a:solidFill>
              </a:rPr>
              <a:t>Open Sans </a:t>
            </a:r>
            <a:r>
              <a:rPr lang="de-DE" sz="1600" b="1" i="1" dirty="0" err="1">
                <a:solidFill>
                  <a:srgbClr val="0069B4"/>
                </a:solidFill>
              </a:rPr>
              <a:t>Bold</a:t>
            </a:r>
            <a:r>
              <a:rPr lang="de-DE" sz="1600" b="1" i="1" dirty="0">
                <a:solidFill>
                  <a:srgbClr val="0069B4"/>
                </a:solidFill>
              </a:rPr>
              <a:t> Italic</a:t>
            </a:r>
          </a:p>
          <a:p>
            <a:pPr algn="r">
              <a:tabLst>
                <a:tab pos="361950" algn="l"/>
              </a:tabLst>
            </a:pP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Extra-</a:t>
            </a:r>
            <a:r>
              <a:rPr lang="de-DE" sz="1600" dirty="0" err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Bold</a:t>
            </a:r>
            <a:endParaRPr lang="de-DE" sz="1600" dirty="0">
              <a:solidFill>
                <a:srgbClr val="0069B4"/>
              </a:solidFill>
              <a:latin typeface="Open Sans Extrabold" panose="020B0906030804020204" pitchFamily="34" charset="0"/>
              <a:ea typeface="Open Sans Extrabold" panose="020B0906030804020204" pitchFamily="34" charset="0"/>
              <a:cs typeface="Open Sans Extrabold" panose="020B0906030804020204" pitchFamily="34" charset="0"/>
            </a:endParaRPr>
          </a:p>
          <a:p>
            <a:pPr algn="r">
              <a:tabLst>
                <a:tab pos="361950" algn="l"/>
              </a:tabLst>
            </a:pPr>
            <a:r>
              <a:rPr lang="de-DE" sz="1600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Open Sans </a:t>
            </a:r>
            <a:r>
              <a:rPr lang="de-DE" sz="1600" i="1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Extra-</a:t>
            </a:r>
            <a:r>
              <a:rPr lang="de-DE" sz="1600" i="1" dirty="0" err="1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Bold</a:t>
            </a:r>
            <a:r>
              <a:rPr lang="de-DE" sz="1600" i="1" dirty="0">
                <a:solidFill>
                  <a:srgbClr val="0069B4"/>
                </a:solidFill>
                <a:latin typeface="Open Sans Extrabold" panose="020B0906030804020204" pitchFamily="34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 Italic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497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Schrift</a:t>
            </a:r>
            <a:br>
              <a:rPr lang="de-DE" dirty="0"/>
            </a:br>
            <a:r>
              <a:rPr lang="de-DE" b="0" dirty="0"/>
              <a:t>Listenebenen in </a:t>
            </a:r>
            <a:r>
              <a:rPr lang="de-DE" b="0" dirty="0" err="1"/>
              <a:t>Powerpoint</a:t>
            </a:r>
            <a:r>
              <a:rPr lang="de-DE" b="0" dirty="0"/>
              <a:t> nutzen</a:t>
            </a:r>
            <a:endParaRPr lang="de-DE" dirty="0"/>
          </a:p>
        </p:txBody>
      </p:sp>
      <p:pic>
        <p:nvPicPr>
          <p:cNvPr id="8" name="Bildplatzhalter 7"/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1" t="1483" r="47584" b="37837"/>
          <a:stretch/>
        </p:blipFill>
        <p:spPr/>
      </p:pic>
      <p:sp>
        <p:nvSpPr>
          <p:cNvPr id="7" name="Inhaltsplatzhalter 6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lvl="1">
              <a:spcAft>
                <a:spcPts val="1200"/>
              </a:spcAft>
            </a:pPr>
            <a:r>
              <a:rPr lang="de-DE" dirty="0">
                <a:solidFill>
                  <a:schemeClr val="accent2"/>
                </a:solidFill>
              </a:rPr>
              <a:t>Die Textebenen sind in der Vorlage wie folgt definiert. Die Einstellungen für die einzelnen </a:t>
            </a:r>
            <a:r>
              <a:rPr lang="de-DE" b="1" dirty="0">
                <a:solidFill>
                  <a:schemeClr val="accent2"/>
                </a:solidFill>
                <a:latin typeface="TUD-Iconfont Light" panose="00000400000000000000" pitchFamily="50" charset="0"/>
                <a:hlinkClick r:id="rId3"/>
              </a:rPr>
              <a:t>🔗 </a:t>
            </a:r>
            <a:r>
              <a:rPr lang="de-DE" b="1" dirty="0">
                <a:solidFill>
                  <a:schemeClr val="accent2"/>
                </a:solidFill>
                <a:hlinkClick r:id="rId3"/>
              </a:rPr>
              <a:t>Listenebenen </a:t>
            </a:r>
            <a:r>
              <a:rPr lang="de-DE" dirty="0">
                <a:solidFill>
                  <a:schemeClr val="accent2"/>
                </a:solidFill>
              </a:rPr>
              <a:t>lassen sich in der obersten Masterfolie anpassen.</a:t>
            </a:r>
            <a:endParaRPr lang="de-DE" dirty="0"/>
          </a:p>
          <a:p>
            <a:pPr lvl="0"/>
            <a:r>
              <a:rPr lang="de-DE" dirty="0"/>
              <a:t>Erste Textebene </a:t>
            </a:r>
            <a:br>
              <a:rPr lang="de-DE" dirty="0"/>
            </a:br>
            <a:r>
              <a:rPr lang="de-DE" dirty="0"/>
              <a:t>(16pt für die ersten vier Ebenen)</a:t>
            </a:r>
          </a:p>
          <a:p>
            <a:pPr lvl="1"/>
            <a:r>
              <a:rPr lang="de-DE" dirty="0"/>
              <a:t>Zweite Textebene für Normaltext</a:t>
            </a:r>
          </a:p>
          <a:p>
            <a:pPr lvl="2"/>
            <a:r>
              <a:rPr lang="de-DE" dirty="0"/>
              <a:t>Dritte Textebene für Aufzählungen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 </a:t>
            </a:r>
            <a:br>
              <a:rPr lang="de-DE" dirty="0"/>
            </a:br>
            <a:r>
              <a:rPr lang="de-DE" dirty="0"/>
              <a:t>(14 </a:t>
            </a:r>
            <a:r>
              <a:rPr lang="de-DE" dirty="0" err="1"/>
              <a:t>pt</a:t>
            </a:r>
            <a:r>
              <a:rPr lang="de-DE" dirty="0"/>
              <a:t> für alle folgenden Ebenen)</a:t>
            </a:r>
          </a:p>
          <a:p>
            <a:pPr lvl="5">
              <a:defRPr/>
            </a:pPr>
            <a:r>
              <a:rPr lang="de-DE" dirty="0"/>
              <a:t>Sechste Ebene für Normaltext</a:t>
            </a:r>
          </a:p>
          <a:p>
            <a:pPr lvl="6"/>
            <a:r>
              <a:rPr lang="de-DE" dirty="0"/>
              <a:t>Siebte Ebene für Aufzählungen</a:t>
            </a:r>
          </a:p>
          <a:p>
            <a:pPr lvl="7"/>
            <a:r>
              <a:rPr lang="de-DE" dirty="0"/>
              <a:t>Achte Ebene für Aufzählungen</a:t>
            </a:r>
          </a:p>
          <a:p>
            <a:pPr lvl="8"/>
            <a:r>
              <a:rPr lang="de-DE" dirty="0"/>
              <a:t>Neunte Ebene für Aufzählungen</a:t>
            </a:r>
          </a:p>
        </p:txBody>
      </p:sp>
      <p:sp>
        <p:nvSpPr>
          <p:cNvPr id="9" name="Rechteck 8"/>
          <p:cNvSpPr/>
          <p:nvPr/>
        </p:nvSpPr>
        <p:spPr>
          <a:xfrm>
            <a:off x="9019169" y="2419962"/>
            <a:ext cx="1440283" cy="365349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/>
          <p:cNvSpPr/>
          <p:nvPr/>
        </p:nvSpPr>
        <p:spPr>
          <a:xfrm>
            <a:off x="8990598" y="1804146"/>
            <a:ext cx="216000" cy="216000"/>
          </a:xfrm>
          <a:prstGeom prst="rect">
            <a:avLst/>
          </a:prstGeom>
          <a:solidFill>
            <a:schemeClr val="accent3">
              <a:alpha val="20000"/>
            </a:schemeClr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148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Grundfarben und Varianten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1" y="1847813"/>
            <a:ext cx="5195889" cy="3886238"/>
          </a:xfrm>
        </p:spPr>
        <p:txBody>
          <a:bodyPr>
            <a:normAutofit/>
          </a:bodyPr>
          <a:lstStyle/>
          <a:p>
            <a:pPr marL="72000" lvl="1"/>
            <a:r>
              <a:rPr lang="de-DE" dirty="0"/>
              <a:t>Die </a:t>
            </a:r>
            <a:r>
              <a:rPr lang="de-DE" b="1" dirty="0"/>
              <a:t>Hausfarbe</a:t>
            </a:r>
            <a:r>
              <a:rPr lang="de-DE" dirty="0"/>
              <a:t> der TU Dresden ist </a:t>
            </a:r>
            <a:r>
              <a:rPr lang="de-DE" b="1" dirty="0"/>
              <a:t>Dunkelblau</a:t>
            </a:r>
            <a:r>
              <a:rPr lang="de-DE" dirty="0"/>
              <a:t>, Farbton HKS 41.</a:t>
            </a:r>
          </a:p>
          <a:p>
            <a:pPr marL="72000" lvl="1"/>
            <a:r>
              <a:rPr lang="de-DE" dirty="0"/>
              <a:t>Zudem sind eine Reihe von </a:t>
            </a:r>
            <a:r>
              <a:rPr lang="de-DE" b="1" dirty="0"/>
              <a:t>Sekundärfarben</a:t>
            </a:r>
            <a:r>
              <a:rPr lang="de-DE" dirty="0"/>
              <a:t> definiert.</a:t>
            </a:r>
          </a:p>
          <a:p>
            <a:pPr marL="467288" lvl="2"/>
            <a:r>
              <a:rPr lang="de-DE" dirty="0"/>
              <a:t>Die Farben können in unterschiedlicher Deckkraft eingesetzt werden. </a:t>
            </a:r>
          </a:p>
          <a:p>
            <a:pPr marL="467288" lvl="2"/>
            <a:r>
              <a:rPr lang="de-DE" dirty="0"/>
              <a:t>Die Farben sind direkt in dieser Präsentationsvorlage eingebunden.</a:t>
            </a:r>
          </a:p>
          <a:p>
            <a:pPr marL="467288" lvl="2"/>
            <a:r>
              <a:rPr lang="de-DE" dirty="0"/>
              <a:t>Sie können </a:t>
            </a:r>
            <a:r>
              <a:rPr lang="de-DE" b="1" dirty="0">
                <a:solidFill>
                  <a:schemeClr val="accent2"/>
                </a:solidFill>
              </a:rPr>
              <a:t>Farbpaletten</a:t>
            </a:r>
            <a:r>
              <a:rPr lang="de-DE" dirty="0"/>
              <a:t> über folgenden Dateipfad in Ihrem System für Office hinterlegen.</a:t>
            </a:r>
          </a:p>
          <a:p>
            <a:pPr marL="72000" lvl="5"/>
            <a:endParaRPr lang="de-DE" dirty="0">
              <a:solidFill>
                <a:schemeClr val="accent2"/>
              </a:solidFill>
            </a:endParaRPr>
          </a:p>
          <a:p>
            <a:pPr marL="72000" lvl="5"/>
            <a:r>
              <a:rPr lang="de-DE" dirty="0">
                <a:solidFill>
                  <a:schemeClr val="accent2"/>
                </a:solidFill>
              </a:rPr>
              <a:t>C:\Users\..................\AppData\Roaming\Microsoft\Templates\Document </a:t>
            </a:r>
            <a:r>
              <a:rPr lang="de-DE" dirty="0" err="1">
                <a:solidFill>
                  <a:schemeClr val="accent2"/>
                </a:solidFill>
              </a:rPr>
              <a:t>Themes</a:t>
            </a:r>
            <a:r>
              <a:rPr lang="de-DE" dirty="0">
                <a:solidFill>
                  <a:schemeClr val="accent2"/>
                </a:solidFill>
              </a:rPr>
              <a:t>\</a:t>
            </a:r>
            <a:r>
              <a:rPr lang="de-DE" dirty="0" err="1">
                <a:solidFill>
                  <a:schemeClr val="accent2"/>
                </a:solidFill>
              </a:rPr>
              <a:t>Theme</a:t>
            </a:r>
            <a:r>
              <a:rPr lang="de-DE" dirty="0">
                <a:solidFill>
                  <a:schemeClr val="accent2"/>
                </a:solidFill>
              </a:rPr>
              <a:t> Colors</a:t>
            </a:r>
          </a:p>
          <a:p>
            <a:endParaRPr lang="de-DE" dirty="0"/>
          </a:p>
          <a:p>
            <a:pPr lvl="2"/>
            <a:endParaRPr lang="de-DE" dirty="0"/>
          </a:p>
        </p:txBody>
      </p:sp>
      <p:pic>
        <p:nvPicPr>
          <p:cNvPr id="41" name="Grafik 40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1543" y="1856513"/>
            <a:ext cx="3939667" cy="3667379"/>
          </a:xfrm>
          <a:prstGeom prst="rect">
            <a:avLst/>
          </a:prstGeom>
        </p:spPr>
      </p:pic>
      <p:sp>
        <p:nvSpPr>
          <p:cNvPr id="42" name="Textplatzhalter 5"/>
          <p:cNvSpPr txBox="1">
            <a:spLocks/>
          </p:cNvSpPr>
          <p:nvPr/>
        </p:nvSpPr>
        <p:spPr>
          <a:xfrm>
            <a:off x="7744607" y="1593494"/>
            <a:ext cx="3836603" cy="4249737"/>
          </a:xfrm>
          <a:prstGeom prst="rect">
            <a:avLst/>
          </a:prstGeom>
          <a:ln>
            <a:noFill/>
          </a:ln>
        </p:spPr>
        <p:txBody>
          <a:bodyPr vert="horz" lIns="108000" tIns="0" rIns="0" bIns="0" rtlCol="0">
            <a:normAutofit/>
          </a:bodyPr>
          <a:lstStyle>
            <a:lvl1pPr marL="0" indent="0" algn="l" defTabSz="914269" rtl="0" eaLnBrk="1" latinLnBrk="0" hangingPunct="1">
              <a:spcBef>
                <a:spcPts val="600"/>
              </a:spcBef>
              <a:buFont typeface="Arial" panose="020B0604020202020204" pitchFamily="34" charset="0"/>
              <a:buNone/>
              <a:defRPr sz="16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0" indent="0" algn="l" defTabSz="914269" rtl="0" eaLnBrk="1" latinLnBrk="0" hangingPunct="1">
              <a:spcBef>
                <a:spcPts val="600"/>
              </a:spcBef>
              <a:buFont typeface="Open Sans" panose="020B0606030504020204" pitchFamily="34" charset="0"/>
              <a:buNone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252000" indent="-252000" algn="l" defTabSz="914269" rtl="0" eaLnBrk="1" latinLnBrk="0" hangingPunct="1">
              <a:spcBef>
                <a:spcPts val="0"/>
              </a:spcBef>
              <a:buFont typeface="Arial" panose="020B0604020202020204" pitchFamily="34" charset="0"/>
              <a:buChar char="—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252000" indent="-144000" algn="l" defTabSz="914269" rtl="0" eaLnBrk="1" latinLnBrk="0" hangingPunct="1">
              <a:spcBef>
                <a:spcPts val="0"/>
              </a:spcBef>
              <a:buFont typeface="Open Sans" panose="020B0606030504020204" pitchFamily="34" charset="0"/>
              <a:buChar char="–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269" rtl="0" eaLnBrk="1" latinLnBrk="0" hangingPunct="1">
              <a:spcBef>
                <a:spcPts val="600"/>
              </a:spcBef>
              <a:spcAft>
                <a:spcPts val="0"/>
              </a:spcAft>
              <a:buFont typeface="Symbol" panose="05050102010706020507" pitchFamily="18" charset="2"/>
              <a:buNone/>
              <a:defRPr sz="1400" b="1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0" marR="0" indent="0" algn="l" defTabSz="914269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 b="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252000" marR="0" indent="-252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—"/>
              <a:tabLst/>
              <a:defRPr lang="de-DE" sz="14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52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Open Sans" panose="020B0606030504020204" pitchFamily="34" charset="0"/>
              <a:buChar char="–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396000" marR="0" indent="-14400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 sz="14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Name	</a:t>
            </a:r>
            <a:r>
              <a:rPr lang="de-DE" dirty="0" err="1"/>
              <a:t>rgb</a:t>
            </a:r>
            <a:r>
              <a:rPr lang="de-DE" dirty="0"/>
              <a:t>		hex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41	0 / 48 / 94	#00305d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44	0 / 106 / 179	#006ab2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Cyan	0 / 158 / 224	#009de0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92	114 / 119 / 119	#717778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33	147 / 16 / 126 	#93107d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36	84 / 55 / 138	#54368a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65	106 / 176 / 35	#69af22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>
                <a:solidFill>
                  <a:schemeClr val="bg1"/>
                </a:solidFill>
              </a:rPr>
              <a:t>HKS 57	0 / 125 / 64	#007d3f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r>
              <a:rPr lang="de-DE" dirty="0"/>
              <a:t>HKS 07	238 / 127 / 0	#ee7f00</a:t>
            </a:r>
          </a:p>
          <a:p>
            <a:pPr lvl="1" defTabSz="896938">
              <a:spcBef>
                <a:spcPts val="1200"/>
              </a:spcBef>
              <a:tabLst>
                <a:tab pos="1165225" algn="l"/>
              </a:tabLst>
            </a:pP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1952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Farbzuweisung Bereiche und Studieninformationssystem</a:t>
            </a:r>
          </a:p>
        </p:txBody>
      </p:sp>
      <p:sp>
        <p:nvSpPr>
          <p:cNvPr id="2" name="Inhaltsplatzhalter 1"/>
          <p:cNvSpPr>
            <a:spLocks noGrp="1"/>
          </p:cNvSpPr>
          <p:nvPr>
            <p:ph sz="quarter" idx="10"/>
          </p:nvPr>
        </p:nvSpPr>
        <p:spPr>
          <a:xfrm>
            <a:off x="874712" y="1481138"/>
            <a:ext cx="5195888" cy="4252913"/>
          </a:xfrm>
        </p:spPr>
        <p:txBody>
          <a:bodyPr>
            <a:normAutofit/>
          </a:bodyPr>
          <a:lstStyle/>
          <a:p>
            <a:pPr marL="72000" lvl="1"/>
            <a:r>
              <a:rPr lang="de-DE" dirty="0"/>
              <a:t>Für die fünf  Bereiche der TUD folgende Farben zugewiesen. </a:t>
            </a:r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endParaRPr lang="de-DE" dirty="0"/>
          </a:p>
          <a:p>
            <a:pPr marL="72000" lvl="1"/>
            <a:r>
              <a:rPr lang="de-DE" dirty="0"/>
              <a:t>Für das Studien-Information-System (SINS) gelten </a:t>
            </a:r>
            <a:br>
              <a:rPr lang="de-DE" dirty="0"/>
            </a:br>
            <a:r>
              <a:rPr lang="de-DE" dirty="0"/>
              <a:t>für die SINS-Bereiche äquivalente Farben </a:t>
            </a:r>
          </a:p>
          <a:p>
            <a:pPr marL="72000" lvl="1"/>
            <a:r>
              <a:rPr lang="de-DE" dirty="0"/>
              <a:t>+ zusätzlich das Orange für den SINS-Bereich Lehramt.</a:t>
            </a:r>
          </a:p>
          <a:p>
            <a:pPr lvl="2"/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4600" y="1372011"/>
            <a:ext cx="5017547" cy="4524842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354292"/>
              </p:ext>
            </p:extLst>
          </p:nvPr>
        </p:nvGraphicFramePr>
        <p:xfrm>
          <a:off x="6514696" y="1031307"/>
          <a:ext cx="4968000" cy="4832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59208368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10076139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440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116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Bezeichnung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rgb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MN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MN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BuU</a:t>
                      </a:r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 hell	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0 / 172 / 169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#00aca9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 err="1">
                          <a:solidFill>
                            <a:schemeClr val="bg1"/>
                          </a:solidFill>
                        </a:rPr>
                        <a:t>BuU</a:t>
                      </a:r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131 / 141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#00838d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ING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0 / 161 / 217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#00a1d9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ING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0 / 119 / 174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#0077ae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GSW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224 / 49 / 138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#e0318a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GSW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206 / 0 / 117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#c40075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MED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232 / 65 /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#e8412c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MED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205 / 23 / 25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smtClean="0">
                          <a:solidFill>
                            <a:schemeClr val="bg1"/>
                          </a:solidFill>
                        </a:rPr>
                        <a:t>#cd1619</a:t>
                      </a:r>
                      <a:endParaRPr lang="de-DE" sz="1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LEH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239 / 125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#ef7d00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400" dirty="0"/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LEH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201 / 75 / 23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#C94B17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34456662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90800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Farben </a:t>
            </a:r>
            <a:br>
              <a:rPr lang="de-DE" dirty="0"/>
            </a:br>
            <a:r>
              <a:rPr lang="de-DE" b="0" dirty="0"/>
              <a:t>Farbpaletten in Office</a:t>
            </a:r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299" y="1521430"/>
            <a:ext cx="8570323" cy="4428000"/>
          </a:xfrm>
          <a:prstGeom prst="rect">
            <a:avLst/>
          </a:prstGeom>
        </p:spPr>
      </p:pic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1432765"/>
              </p:ext>
            </p:extLst>
          </p:nvPr>
        </p:nvGraphicFramePr>
        <p:xfrm>
          <a:off x="870260" y="1239410"/>
          <a:ext cx="8424000" cy="462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56000">
                  <a:extLst>
                    <a:ext uri="{9D8B030D-6E8A-4147-A177-3AD203B41FA5}">
                      <a16:colId xmlns:a16="http://schemas.microsoft.com/office/drawing/2014/main" val="1190304310"/>
                    </a:ext>
                  </a:extLst>
                </a:gridCol>
                <a:gridCol w="1404000">
                  <a:extLst>
                    <a:ext uri="{9D8B030D-6E8A-4147-A177-3AD203B41FA5}">
                      <a16:colId xmlns:a16="http://schemas.microsoft.com/office/drawing/2014/main" val="2612549484"/>
                    </a:ext>
                  </a:extLst>
                </a:gridCol>
                <a:gridCol w="1512000">
                  <a:extLst>
                    <a:ext uri="{9D8B030D-6E8A-4147-A177-3AD203B41FA5}">
                      <a16:colId xmlns:a16="http://schemas.microsoft.com/office/drawing/2014/main" val="1629941705"/>
                    </a:ext>
                  </a:extLst>
                </a:gridCol>
                <a:gridCol w="1008000">
                  <a:extLst>
                    <a:ext uri="{9D8B030D-6E8A-4147-A177-3AD203B41FA5}">
                      <a16:colId xmlns:a16="http://schemas.microsoft.com/office/drawing/2014/main" val="466035699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4034520148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731418200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49982025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727929951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3513990036"/>
                    </a:ext>
                  </a:extLst>
                </a:gridCol>
                <a:gridCol w="324000">
                  <a:extLst>
                    <a:ext uri="{9D8B030D-6E8A-4147-A177-3AD203B41FA5}">
                      <a16:colId xmlns:a16="http://schemas.microsoft.com/office/drawing/2014/main" val="2052950008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Office</a:t>
                      </a:r>
                      <a:r>
                        <a:rPr lang="de-DE" sz="1400" baseline="0" dirty="0">
                          <a:solidFill>
                            <a:schemeClr val="accent1"/>
                          </a:solidFill>
                        </a:rPr>
                        <a:t> Farbreihe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Bezeichnung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 err="1">
                          <a:solidFill>
                            <a:schemeClr val="accent1"/>
                          </a:solidFill>
                        </a:rPr>
                        <a:t>rgb</a:t>
                      </a:r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Hex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4901409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Text/Hintergrund -dunkel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Schwarz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0 / 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#000000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321921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Text/Hintergrund -hell - 1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Weiß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7437143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Text/Hintergrund -dunkel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Grau (HKS 92)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114 / 119 / 119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#727777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899313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>
                          <a:solidFill>
                            <a:schemeClr val="tx1"/>
                          </a:solidFill>
                        </a:rPr>
                        <a:t>Text/Hintergrund -hell - 2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Weiß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255 / 255 / 255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#FFFFFF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40170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1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41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48 / 93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noProof="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#00305d</a:t>
                      </a: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446436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2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26394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accent1"/>
                          </a:solidFill>
                        </a:rPr>
                        <a:t>Akzent 3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065211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dirty="0">
                          <a:solidFill>
                            <a:schemeClr val="bg1"/>
                          </a:solidFill>
                        </a:rPr>
                        <a:t>Akzent 4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Grün dunkel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137 / 58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#00893a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1254600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Akzent 5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Grün mittel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101 / 179 / 46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#65b32e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316639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Akzent 6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Grün hell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49088544"/>
                  </a:ext>
                </a:extLst>
              </a:tr>
              <a:tr h="144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Hyperlink</a:t>
                      </a: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Blau HKS 44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0 / 106 / 179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#006ab2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9425527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besuchter</a:t>
                      </a:r>
                      <a:r>
                        <a:rPr lang="de-DE" sz="1400" kern="1200" baseline="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 Hyperlink</a:t>
                      </a: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0000"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Cyan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0 / 158 / 224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#009de0</a:t>
                      </a: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sz="1400" kern="1200" dirty="0">
                        <a:solidFill>
                          <a:schemeClr val="accen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077103"/>
                  </a:ext>
                </a:extLst>
              </a:tr>
            </a:tbl>
          </a:graphicData>
        </a:graphic>
      </p:graphicFrame>
      <p:sp>
        <p:nvSpPr>
          <p:cNvPr id="9" name="Inhaltsplatzhalter 3"/>
          <p:cNvSpPr>
            <a:spLocks noGrp="1"/>
          </p:cNvSpPr>
          <p:nvPr>
            <p:ph sz="quarter" idx="10"/>
          </p:nvPr>
        </p:nvSpPr>
        <p:spPr>
          <a:xfrm>
            <a:off x="9437426" y="4101152"/>
            <a:ext cx="2017973" cy="1864135"/>
          </a:xfrm>
        </p:spPr>
        <p:txBody>
          <a:bodyPr/>
          <a:lstStyle/>
          <a:p>
            <a:pPr marL="72000" lvl="1"/>
            <a:r>
              <a:rPr lang="de-DE" dirty="0"/>
              <a:t>Es ändert sich bei den Farbpaletten für Office </a:t>
            </a:r>
            <a:br>
              <a:rPr lang="de-DE" dirty="0"/>
            </a:br>
            <a:r>
              <a:rPr lang="de-DE" dirty="0"/>
              <a:t>(als .</a:t>
            </a:r>
            <a:r>
              <a:rPr lang="de-DE" dirty="0" err="1"/>
              <a:t>xml</a:t>
            </a:r>
            <a:r>
              <a:rPr lang="de-DE" dirty="0"/>
              <a:t>-Datei abgelegten)</a:t>
            </a:r>
            <a:br>
              <a:rPr lang="de-DE" dirty="0"/>
            </a:br>
            <a:r>
              <a:rPr lang="de-DE" dirty="0"/>
              <a:t>jeweils die Akzentfarbe 4 - </a:t>
            </a:r>
            <a:r>
              <a:rPr lang="de-DE" dirty="0" smtClean="0"/>
              <a:t>6</a:t>
            </a:r>
            <a:endParaRPr lang="de-DE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12785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2|17"/>
</p:tagLst>
</file>

<file path=ppt/theme/theme1.xml><?xml version="1.0" encoding="utf-8"?>
<a:theme xmlns:a="http://schemas.openxmlformats.org/drawingml/2006/main" name="TUD_2018_16zu9">
  <a:themeElements>
    <a:clrScheme name="TUD_2021-08_grün">
      <a:dk1>
        <a:srgbClr val="000000"/>
      </a:dk1>
      <a:lt1>
        <a:sysClr val="window" lastClr="FFFFFF"/>
      </a:lt1>
      <a:dk2>
        <a:srgbClr val="727277"/>
      </a:dk2>
      <a:lt2>
        <a:srgbClr val="FFFFFF"/>
      </a:lt2>
      <a:accent1>
        <a:srgbClr val="00305D"/>
      </a:accent1>
      <a:accent2>
        <a:srgbClr val="0069B4"/>
      </a:accent2>
      <a:accent3>
        <a:srgbClr val="009FE3"/>
      </a:accent3>
      <a:accent4>
        <a:srgbClr val="008244"/>
      </a:accent4>
      <a:accent5>
        <a:srgbClr val="65B32E"/>
      </a:accent5>
      <a:accent6>
        <a:srgbClr val="94C356"/>
      </a:accent6>
      <a:hlink>
        <a:srgbClr val="0069B4"/>
      </a:hlink>
      <a:folHlink>
        <a:srgbClr val="009FE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2.06_TUD_PPT_16zu9_Vorlage.potx" id="{294745C1-E1BC-44C1-8C9D-B4CB23BDF171}" vid="{41010231-A741-4371-A565-9EF1890B6372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2370</Words>
  <Application>Microsoft Office PowerPoint</Application>
  <PresentationFormat>Breitbild</PresentationFormat>
  <Paragraphs>370</Paragraphs>
  <Slides>42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52" baseType="lpstr">
      <vt:lpstr>Open Sans</vt:lpstr>
      <vt:lpstr>Arial</vt:lpstr>
      <vt:lpstr>TUD-Iconfont Light</vt:lpstr>
      <vt:lpstr>Calibri</vt:lpstr>
      <vt:lpstr>Wingdings</vt:lpstr>
      <vt:lpstr>Open Sans Extrabold</vt:lpstr>
      <vt:lpstr>Open Sans Light</vt:lpstr>
      <vt:lpstr>Open Sans Semibold</vt:lpstr>
      <vt:lpstr>Symbol</vt:lpstr>
      <vt:lpstr>TUD_2018_16zu9</vt:lpstr>
      <vt:lpstr>Präsentationsvorlagen</vt:lpstr>
      <vt:lpstr>Inhalte  des Beispielfoliensatzes</vt:lpstr>
      <vt:lpstr>Elemente  des Corporate Design</vt:lpstr>
      <vt:lpstr>Logo  Nutzungshinweise und Platzierung</vt:lpstr>
      <vt:lpstr>Schrift Hausschrift Open Sans</vt:lpstr>
      <vt:lpstr>Schrift Listenebenen in Powerpoint nutzen</vt:lpstr>
      <vt:lpstr>Farben  Grundfarben und Varianten</vt:lpstr>
      <vt:lpstr>Farben  Farbzuweisung Bereiche und Studieninformationssystem</vt:lpstr>
      <vt:lpstr>Farben  Farbpaletten in Office</vt:lpstr>
      <vt:lpstr>Raster  für Präsentationsvorlagen</vt:lpstr>
      <vt:lpstr>Barrierefreiheit Hinweise zur Erstellung  barrierefreier Präsentationen</vt:lpstr>
      <vt:lpstr>Barrierefrei  kommunizieren</vt:lpstr>
      <vt:lpstr>Hinweise  zur Arbeit mit der Präsentationsvorlage</vt:lpstr>
      <vt:lpstr>Neue Datei  erstellen </vt:lpstr>
      <vt:lpstr>Arbeiten  mit der Präsentationsvorlage </vt:lpstr>
      <vt:lpstr>Texte   über Listenebene formatieren  </vt:lpstr>
      <vt:lpstr>Platzierung von Zweitlogos  Anordnungsmöglichkeiten</vt:lpstr>
      <vt:lpstr>Anordnung Zweitlogo  bei Struktureinheiten/Projekten mit DRESDEN-concept Bezug</vt:lpstr>
      <vt:lpstr>Anordnung Zweitlogo  bei Struktureinheiten/Projekten ohne DRESDEN-concept Bezug</vt:lpstr>
      <vt:lpstr>Titelfolie V1</vt:lpstr>
      <vt:lpstr>Titelfolie V2</vt:lpstr>
      <vt:lpstr>Titelfolie V3 </vt:lpstr>
      <vt:lpstr>Titelfolie V4 </vt:lpstr>
      <vt:lpstr>Titelfolie V5a</vt:lpstr>
      <vt:lpstr>Titelfolie V5b </vt:lpstr>
      <vt:lpstr>Titelfolie V6 </vt:lpstr>
      <vt:lpstr>Titelfolie V7 </vt:lpstr>
      <vt:lpstr>Titelfolie V7 </vt:lpstr>
      <vt:lpstr>Titelfolie V8</vt:lpstr>
      <vt:lpstr>Vorlagedatei  speichern</vt:lpstr>
      <vt:lpstr>Design   speichern </vt:lpstr>
      <vt:lpstr>Masterfolien   anpassen</vt:lpstr>
      <vt:lpstr>PowerPoint-Vorlage  als .potx-Datei speichern </vt:lpstr>
      <vt:lpstr>Weitere Beispielseiten  mit Inhalten der TU Dresden</vt:lpstr>
      <vt:lpstr>Beispiel Bilderpotourrie (Fotos Bildpool TUD)</vt:lpstr>
      <vt:lpstr>Technische Universität  Dresden</vt:lpstr>
      <vt:lpstr>Diagramme  monochrom</vt:lpstr>
      <vt:lpstr>Diagramme  mehrfarbig</vt:lpstr>
      <vt:lpstr>Infografiken  mittels Smartart</vt:lpstr>
      <vt:lpstr>Netzwerk  DRESDEN-concept </vt:lpstr>
      <vt:lpstr>DRESDEN-concept  Exzellenz aus Wissenschaft und Kultur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Präsentationsvorlagen</dc:title>
  <dc:subject>Präsentationsvorlage</dc:subject>
  <dc:creator>cd@tu-dresden.de</dc:creator>
  <cp:lastModifiedBy>Schletterer,Christoph</cp:lastModifiedBy>
  <cp:revision>17</cp:revision>
  <dcterms:created xsi:type="dcterms:W3CDTF">2021-12-16T17:30:27Z</dcterms:created>
  <dcterms:modified xsi:type="dcterms:W3CDTF">2022-06-10T11:13:17Z</dcterms:modified>
</cp:coreProperties>
</file>